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277" r:id="rId4"/>
    <p:sldId id="326" r:id="rId5"/>
    <p:sldId id="345" r:id="rId6"/>
    <p:sldId id="260" r:id="rId7"/>
    <p:sldId id="346" r:id="rId8"/>
    <p:sldId id="347" r:id="rId9"/>
    <p:sldId id="348" r:id="rId10"/>
    <p:sldId id="349" r:id="rId11"/>
    <p:sldId id="350" r:id="rId12"/>
    <p:sldId id="351" r:id="rId13"/>
    <p:sldId id="352" r:id="rId14"/>
    <p:sldId id="353" r:id="rId15"/>
    <p:sldId id="354" r:id="rId16"/>
    <p:sldId id="355" r:id="rId17"/>
    <p:sldId id="357" r:id="rId18"/>
    <p:sldId id="356" r:id="rId19"/>
    <p:sldId id="358" r:id="rId20"/>
    <p:sldId id="359" r:id="rId21"/>
    <p:sldId id="360" r:id="rId22"/>
    <p:sldId id="361" r:id="rId23"/>
    <p:sldId id="362" r:id="rId24"/>
    <p:sldId id="363" r:id="rId25"/>
    <p:sldId id="364" r:id="rId26"/>
    <p:sldId id="365" r:id="rId27"/>
    <p:sldId id="366" r:id="rId28"/>
    <p:sldId id="388" r:id="rId29"/>
    <p:sldId id="389" r:id="rId30"/>
    <p:sldId id="409" r:id="rId31"/>
    <p:sldId id="430" r:id="rId32"/>
    <p:sldId id="431" r:id="rId33"/>
    <p:sldId id="432" r:id="rId34"/>
    <p:sldId id="429" r:id="rId35"/>
    <p:sldId id="453" r:id="rId36"/>
    <p:sldId id="455" r:id="rId37"/>
    <p:sldId id="456" r:id="rId38"/>
    <p:sldId id="457" r:id="rId39"/>
    <p:sldId id="458" r:id="rId40"/>
    <p:sldId id="368" r:id="rId41"/>
    <p:sldId id="275"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FB08"/>
    <a:srgbClr val="F7FD9D"/>
    <a:srgbClr val="FDF731"/>
    <a:srgbClr val="9CC2F0"/>
    <a:srgbClr val="383838"/>
    <a:srgbClr val="6FA3E9"/>
    <a:srgbClr val="BEBEBE"/>
    <a:srgbClr val="5D5A7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69"/>
        <p:guide pos="387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186.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3.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6.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36.png"/><Relationship Id="rId7" Type="http://schemas.openxmlformats.org/officeDocument/2006/relationships/tags" Target="../tags/tag99.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35.png"/><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03.xml"/><Relationship Id="rId4" Type="http://schemas.openxmlformats.org/officeDocument/2006/relationships/image" Target="../media/image37.png"/><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06.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tags" Target="../tags/tag108.xml"/><Relationship Id="rId2" Type="http://schemas.openxmlformats.org/officeDocument/2006/relationships/tags" Target="../tags/tag107.xml"/><Relationship Id="rId14" Type="http://schemas.openxmlformats.org/officeDocument/2006/relationships/slideLayout" Target="../slideLayouts/slideLayout1.xml"/><Relationship Id="rId13" Type="http://schemas.openxmlformats.org/officeDocument/2006/relationships/tags" Target="../tags/tag109.xml"/><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15.xml"/><Relationship Id="rId5" Type="http://schemas.openxmlformats.org/officeDocument/2006/relationships/image" Target="../media/image48.png"/><Relationship Id="rId4" Type="http://schemas.openxmlformats.org/officeDocument/2006/relationships/image" Target="../media/image41.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1.xml"/><Relationship Id="rId4" Type="http://schemas.openxmlformats.org/officeDocument/2006/relationships/image" Target="../media/image49.png"/><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7.xml"/><Relationship Id="rId4" Type="http://schemas.openxmlformats.org/officeDocument/2006/relationships/image" Target="../media/image50.pn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56.png"/><Relationship Id="rId3" Type="http://schemas.openxmlformats.org/officeDocument/2006/relationships/tags" Target="../tags/tag144.xml"/><Relationship Id="rId2" Type="http://schemas.openxmlformats.org/officeDocument/2006/relationships/tags" Target="../tags/tag143.xml"/><Relationship Id="rId11" Type="http://schemas.openxmlformats.org/officeDocument/2006/relationships/slideLayout" Target="../slideLayouts/slideLayout1.xml"/><Relationship Id="rId10" Type="http://schemas.openxmlformats.org/officeDocument/2006/relationships/tags" Target="../tags/tag145.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image" Target="../media/image56.png"/><Relationship Id="rId7" Type="http://schemas.openxmlformats.org/officeDocument/2006/relationships/image" Target="../media/image53.png"/><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2.png"/><Relationship Id="rId3" Type="http://schemas.openxmlformats.org/officeDocument/2006/relationships/tags" Target="../tags/tag147.xml"/><Relationship Id="rId2" Type="http://schemas.openxmlformats.org/officeDocument/2006/relationships/tags" Target="../tags/tag14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1.xml"/><Relationship Id="rId7" Type="http://schemas.openxmlformats.org/officeDocument/2006/relationships/image" Target="../media/image56.png"/><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5.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7.xml"/><Relationship Id="rId7" Type="http://schemas.openxmlformats.org/officeDocument/2006/relationships/image" Target="../media/image62.png"/><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0.xml"/><Relationship Id="rId7" Type="http://schemas.openxmlformats.org/officeDocument/2006/relationships/image" Target="../media/image62.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image" Target="../media/image59.jpe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66.xml"/><Relationship Id="rId4" Type="http://schemas.openxmlformats.org/officeDocument/2006/relationships/image" Target="../media/image65.png"/><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79.xml"/><Relationship Id="rId13" Type="http://schemas.openxmlformats.org/officeDocument/2006/relationships/slideLayout" Target="../slideLayouts/slideLayout1.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image" Target="../media/image12.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82.xml"/><Relationship Id="rId11" Type="http://schemas.openxmlformats.org/officeDocument/2006/relationships/slideLayout" Target="../slideLayouts/slideLayout1.xml"/><Relationship Id="rId10" Type="http://schemas.openxmlformats.org/officeDocument/2006/relationships/tags" Target="../tags/tag8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85.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88.xml"/><Relationship Id="rId10"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194300" y="688975"/>
            <a:ext cx="6383655" cy="1751330"/>
          </a:xfrm>
        </p:spPr>
        <p:txBody>
          <a:bodyPr>
            <a:noAutofit/>
          </a:bodyPr>
          <a:p>
            <a:pPr algn="ctr">
              <a:lnSpc>
                <a:spcPct val="120000"/>
              </a:lnSpc>
            </a:pPr>
            <a:r>
              <a:rPr lang="zh-CN" altLang="en-US" sz="4800">
                <a:solidFill>
                  <a:srgbClr val="9CC2F0"/>
                </a:solidFill>
              </a:rPr>
              <a:t>先导课</a:t>
            </a:r>
            <a:br>
              <a:rPr lang="zh-CN" altLang="en-US" sz="4800">
                <a:solidFill>
                  <a:srgbClr val="9CC2F0"/>
                </a:solidFill>
              </a:rPr>
            </a:br>
            <a:r>
              <a:rPr lang="zh-CN" altLang="en-US" sz="4800" b="0">
                <a:solidFill>
                  <a:srgbClr val="FFFF00"/>
                </a:solidFill>
              </a:rPr>
              <a:t>如何安装</a:t>
            </a:r>
            <a:r>
              <a:rPr lang="en-US" altLang="zh-CN" sz="4800" b="0">
                <a:solidFill>
                  <a:srgbClr val="FFFF00"/>
                </a:solidFill>
              </a:rPr>
              <a:t>Ubuntu</a:t>
            </a:r>
            <a:r>
              <a:rPr lang="zh-CN" altLang="en-US" sz="4800" b="0">
                <a:solidFill>
                  <a:srgbClr val="FFFF00"/>
                </a:solidFill>
              </a:rPr>
              <a:t>系统</a:t>
            </a:r>
            <a:endParaRPr lang="zh-CN" altLang="en-US" sz="4800" b="0">
              <a:solidFill>
                <a:srgbClr val="FFFF00"/>
              </a:solidFill>
            </a:endParaRPr>
          </a:p>
        </p:txBody>
      </p:sp>
      <p:sp>
        <p:nvSpPr>
          <p:cNvPr id="3" name="副标题 2"/>
          <p:cNvSpPr>
            <a:spLocks noGrp="1"/>
          </p:cNvSpPr>
          <p:nvPr>
            <p:ph type="subTitle" idx="1"/>
            <p:custDataLst>
              <p:tags r:id="rId3"/>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sp>
        <p:nvSpPr>
          <p:cNvPr id="5" name="文本框 4"/>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8" name="图片 7"/>
          <p:cNvPicPr>
            <a:picLocks noChangeAspect="1"/>
          </p:cNvPicPr>
          <p:nvPr/>
        </p:nvPicPr>
        <p:blipFill>
          <a:blip r:embed="rId4"/>
          <a:stretch>
            <a:fillRect/>
          </a:stretch>
        </p:blipFill>
        <p:spPr>
          <a:xfrm>
            <a:off x="6923405" y="2440305"/>
            <a:ext cx="769620" cy="699770"/>
          </a:xfrm>
          <a:prstGeom prst="rect">
            <a:avLst/>
          </a:prstGeom>
        </p:spPr>
      </p:pic>
      <p:pic>
        <p:nvPicPr>
          <p:cNvPr id="10" name="图片 9" descr="图书封面(正面)800x800"/>
          <p:cNvPicPr>
            <a:picLocks noChangeAspect="1"/>
          </p:cNvPicPr>
          <p:nvPr/>
        </p:nvPicPr>
        <p:blipFill>
          <a:blip r:embed="rId5"/>
          <a:stretch>
            <a:fillRect/>
          </a:stretch>
        </p:blipFill>
        <p:spPr>
          <a:xfrm>
            <a:off x="98425" y="551815"/>
            <a:ext cx="5755005" cy="5755005"/>
          </a:xfrm>
          <a:prstGeom prst="rect">
            <a:avLst/>
          </a:prstGeom>
        </p:spPr>
      </p:pic>
      <p:sp>
        <p:nvSpPr>
          <p:cNvPr id="16" name="文本框 15"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1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快</a:t>
            </a:r>
            <a:r>
              <a:rPr lang="en-US" altLang="zh-CN" sz="1600" b="1">
                <a:solidFill>
                  <a:schemeClr val="bg1"/>
                </a:solidFill>
                <a:latin typeface="+mn-ea"/>
              </a:rPr>
              <a:t> </a:t>
            </a:r>
            <a:r>
              <a:rPr lang="zh-CN" altLang="en-US" sz="1600" b="1">
                <a:solidFill>
                  <a:schemeClr val="bg1"/>
                </a:solidFill>
                <a:latin typeface="+mn-ea"/>
              </a:rPr>
              <a:t>速</a:t>
            </a:r>
            <a:r>
              <a:rPr lang="en-US" altLang="zh-CN" sz="1600" b="1">
                <a:solidFill>
                  <a:schemeClr val="bg1"/>
                </a:solidFill>
                <a:latin typeface="+mn-ea"/>
              </a:rPr>
              <a:t> </a:t>
            </a:r>
            <a:r>
              <a:rPr lang="zh-CN" altLang="en-US" sz="1600" b="1">
                <a:solidFill>
                  <a:schemeClr val="bg1"/>
                </a:solidFill>
                <a:latin typeface="+mn-ea"/>
              </a:rPr>
              <a:t>梳</a:t>
            </a:r>
            <a:r>
              <a:rPr lang="en-US" altLang="zh-CN" sz="1600" b="1">
                <a:solidFill>
                  <a:schemeClr val="bg1"/>
                </a:solidFill>
                <a:latin typeface="+mn-ea"/>
              </a:rPr>
              <a:t> </a:t>
            </a:r>
            <a:r>
              <a:rPr lang="zh-CN" altLang="en-US" sz="1600" b="1">
                <a:solidFill>
                  <a:schemeClr val="bg1"/>
                </a:solidFill>
                <a:latin typeface="+mn-ea"/>
              </a:rPr>
              <a:t>理</a:t>
            </a:r>
            <a:r>
              <a:rPr lang="en-US" altLang="zh-CN" sz="1600" b="1">
                <a:solidFill>
                  <a:schemeClr val="bg1"/>
                </a:solidFill>
                <a:latin typeface="+mn-ea"/>
              </a:rPr>
              <a:t> </a:t>
            </a:r>
            <a:r>
              <a:rPr lang="zh-CN" altLang="en-US" sz="1600" b="1">
                <a:solidFill>
                  <a:schemeClr val="bg1"/>
                </a:solidFill>
                <a:latin typeface="+mn-ea"/>
              </a:rPr>
              <a:t>知</a:t>
            </a:r>
            <a:r>
              <a:rPr lang="en-US" altLang="zh-CN" sz="1600" b="1">
                <a:solidFill>
                  <a:schemeClr val="bg1"/>
                </a:solidFill>
                <a:latin typeface="+mn-ea"/>
              </a:rPr>
              <a:t> </a:t>
            </a:r>
            <a:r>
              <a:rPr lang="zh-CN" altLang="en-US" sz="1600" b="1">
                <a:solidFill>
                  <a:schemeClr val="bg1"/>
                </a:solidFill>
                <a:latin typeface="+mn-ea"/>
              </a:rPr>
              <a:t>识</a:t>
            </a:r>
            <a:r>
              <a:rPr lang="en-US" altLang="zh-CN" sz="1600" b="1">
                <a:solidFill>
                  <a:schemeClr val="bg1"/>
                </a:solidFill>
                <a:latin typeface="+mn-ea"/>
              </a:rPr>
              <a:t> </a:t>
            </a:r>
            <a:r>
              <a:rPr lang="zh-CN" altLang="en-US" sz="1600" b="1">
                <a:solidFill>
                  <a:schemeClr val="bg1"/>
                </a:solidFill>
                <a:latin typeface="+mn-ea"/>
              </a:rPr>
              <a:t>要</a:t>
            </a:r>
            <a:r>
              <a:rPr lang="en-US" altLang="zh-CN" sz="1600" b="1">
                <a:solidFill>
                  <a:schemeClr val="bg1"/>
                </a:solidFill>
                <a:latin typeface="+mn-ea"/>
              </a:rPr>
              <a:t> </a:t>
            </a:r>
            <a:r>
              <a:rPr lang="zh-CN" altLang="en-US" sz="1600" b="1">
                <a:solidFill>
                  <a:schemeClr val="bg1"/>
                </a:solidFill>
                <a:latin typeface="+mn-ea"/>
              </a:rPr>
              <a:t>点</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习</a:t>
            </a:r>
            <a:r>
              <a:rPr lang="en-US" altLang="zh-CN" sz="1600" b="1">
                <a:solidFill>
                  <a:schemeClr val="bg1"/>
                </a:solidFill>
                <a:latin typeface="+mn-ea"/>
              </a:rPr>
              <a:t> </a:t>
            </a:r>
            <a:r>
              <a:rPr lang="zh-CN" altLang="en-US" sz="1600" b="1">
                <a:solidFill>
                  <a:schemeClr val="bg1"/>
                </a:solidFill>
                <a:latin typeface="+mn-ea"/>
              </a:rPr>
              <a:t>方</a:t>
            </a:r>
            <a:r>
              <a:rPr lang="en-US" altLang="zh-CN" sz="1600" b="1">
                <a:solidFill>
                  <a:schemeClr val="bg1"/>
                </a:solidFill>
                <a:latin typeface="+mn-ea"/>
              </a:rPr>
              <a:t> </a:t>
            </a:r>
            <a:r>
              <a:rPr lang="zh-CN" altLang="en-US" sz="1600" b="1">
                <a:solidFill>
                  <a:schemeClr val="bg1"/>
                </a:solidFill>
                <a:latin typeface="+mn-ea"/>
              </a:rPr>
              <a:t>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13" name="任意多边形 12"/>
          <p:cNvSpPr/>
          <p:nvPr/>
        </p:nvSpPr>
        <p:spPr>
          <a:xfrm>
            <a:off x="6680835" y="334327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副标题 2"/>
          <p:cNvSpPr>
            <a:spLocks noGrp="1"/>
          </p:cNvSpPr>
          <p:nvPr>
            <p:custDataLst>
              <p:tags r:id="rId6"/>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4030980" y="625475"/>
            <a:ext cx="716280" cy="306705"/>
          </a:xfrm>
          <a:prstGeom prst="rect">
            <a:avLst/>
          </a:prstGeom>
          <a:noFill/>
        </p:spPr>
        <p:txBody>
          <a:bodyPr wrap="none" rtlCol="0">
            <a:spAutoFit/>
          </a:bodyPr>
          <a:p>
            <a:r>
              <a:rPr lang="zh-CN" altLang="en-US" sz="1400" b="1">
                <a:solidFill>
                  <a:schemeClr val="bg1"/>
                </a:solidFill>
              </a:rPr>
              <a:t>锁存器</a:t>
            </a:r>
            <a:endParaRPr lang="zh-CN" altLang="en-US" sz="1400" b="1">
              <a:solidFill>
                <a:schemeClr val="bg1"/>
              </a:solidFill>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3" name="图片 2"/>
          <p:cNvPicPr>
            <a:picLocks noChangeAspect="1"/>
          </p:cNvPicPr>
          <p:nvPr/>
        </p:nvPicPr>
        <p:blipFill>
          <a:blip r:embed="rId4"/>
          <a:stretch>
            <a:fillRect/>
          </a:stretch>
        </p:blipFill>
        <p:spPr>
          <a:xfrm>
            <a:off x="2501265" y="1013460"/>
            <a:ext cx="4465320" cy="2860040"/>
          </a:xfrm>
          <a:prstGeom prst="rect">
            <a:avLst/>
          </a:prstGeom>
        </p:spPr>
      </p:pic>
      <p:pic>
        <p:nvPicPr>
          <p:cNvPr id="7" name="图片 6"/>
          <p:cNvPicPr>
            <a:picLocks noChangeAspect="1"/>
          </p:cNvPicPr>
          <p:nvPr/>
        </p:nvPicPr>
        <p:blipFill>
          <a:blip r:embed="rId5"/>
          <a:stretch>
            <a:fillRect/>
          </a:stretch>
        </p:blipFill>
        <p:spPr>
          <a:xfrm>
            <a:off x="1895475" y="4755515"/>
            <a:ext cx="5676900" cy="1866900"/>
          </a:xfrm>
          <a:prstGeom prst="rect">
            <a:avLst/>
          </a:prstGeom>
        </p:spPr>
      </p:pic>
      <p:sp>
        <p:nvSpPr>
          <p:cNvPr id="8" name="文本框 7"/>
          <p:cNvSpPr txBox="1"/>
          <p:nvPr/>
        </p:nvSpPr>
        <p:spPr>
          <a:xfrm>
            <a:off x="8934450" y="625475"/>
            <a:ext cx="1071880" cy="306705"/>
          </a:xfrm>
          <a:prstGeom prst="rect">
            <a:avLst/>
          </a:prstGeom>
          <a:noFill/>
        </p:spPr>
        <p:txBody>
          <a:bodyPr wrap="none" rtlCol="0">
            <a:spAutoFit/>
          </a:bodyPr>
          <a:p>
            <a:r>
              <a:rPr lang="zh-CN" altLang="en-US" sz="1400" b="1">
                <a:solidFill>
                  <a:schemeClr val="bg1"/>
                </a:solidFill>
              </a:rPr>
              <a:t>移位寄存器</a:t>
            </a:r>
            <a:endParaRPr lang="zh-CN" altLang="en-US" sz="1400" b="1">
              <a:solidFill>
                <a:schemeClr val="bg1"/>
              </a:solidFill>
            </a:endParaRPr>
          </a:p>
        </p:txBody>
      </p:sp>
      <p:pic>
        <p:nvPicPr>
          <p:cNvPr id="21" name="图片 20"/>
          <p:cNvPicPr>
            <a:picLocks noChangeAspect="1"/>
          </p:cNvPicPr>
          <p:nvPr/>
        </p:nvPicPr>
        <p:blipFill>
          <a:blip r:embed="rId6"/>
          <a:stretch>
            <a:fillRect/>
          </a:stretch>
        </p:blipFill>
        <p:spPr>
          <a:xfrm>
            <a:off x="7307580" y="1013460"/>
            <a:ext cx="4667250" cy="1781175"/>
          </a:xfrm>
          <a:prstGeom prst="rect">
            <a:avLst/>
          </a:prstGeom>
        </p:spPr>
      </p:pic>
      <p:sp>
        <p:nvSpPr>
          <p:cNvPr id="22" name="文本框 21"/>
          <p:cNvSpPr txBox="1"/>
          <p:nvPr/>
        </p:nvSpPr>
        <p:spPr>
          <a:xfrm>
            <a:off x="4197985" y="4362450"/>
            <a:ext cx="716280" cy="306705"/>
          </a:xfrm>
          <a:prstGeom prst="rect">
            <a:avLst/>
          </a:prstGeom>
          <a:noFill/>
        </p:spPr>
        <p:txBody>
          <a:bodyPr wrap="none" rtlCol="0">
            <a:spAutoFit/>
          </a:bodyPr>
          <a:p>
            <a:r>
              <a:rPr lang="zh-CN" altLang="en-US" sz="1400" b="1">
                <a:solidFill>
                  <a:schemeClr val="bg1"/>
                </a:solidFill>
              </a:rPr>
              <a:t>计数器</a:t>
            </a:r>
            <a:endParaRPr lang="zh-CN" altLang="en-US" sz="1400" b="1">
              <a:solidFill>
                <a:schemeClr val="bg1"/>
              </a:solidFill>
            </a:endParaRPr>
          </a:p>
        </p:txBody>
      </p:sp>
      <p:pic>
        <p:nvPicPr>
          <p:cNvPr id="23" name="图片 22"/>
          <p:cNvPicPr>
            <a:picLocks noChangeAspect="1"/>
          </p:cNvPicPr>
          <p:nvPr/>
        </p:nvPicPr>
        <p:blipFill>
          <a:blip r:embed="rId7"/>
          <a:stretch>
            <a:fillRect/>
          </a:stretch>
        </p:blipFill>
        <p:spPr>
          <a:xfrm>
            <a:off x="7792720" y="3579495"/>
            <a:ext cx="4276725" cy="2867025"/>
          </a:xfrm>
          <a:prstGeom prst="rect">
            <a:avLst/>
          </a:prstGeom>
        </p:spPr>
      </p:pic>
      <p:sp>
        <p:nvSpPr>
          <p:cNvPr id="27" name="文本框 26"/>
          <p:cNvSpPr txBox="1"/>
          <p:nvPr/>
        </p:nvSpPr>
        <p:spPr>
          <a:xfrm>
            <a:off x="9103360" y="3272790"/>
            <a:ext cx="942975" cy="306705"/>
          </a:xfrm>
          <a:prstGeom prst="rect">
            <a:avLst/>
          </a:prstGeom>
          <a:noFill/>
        </p:spPr>
        <p:txBody>
          <a:bodyPr wrap="none" rtlCol="0">
            <a:spAutoFit/>
          </a:bodyPr>
          <a:p>
            <a:r>
              <a:rPr lang="en-US" altLang="zh-CN" sz="1400" b="1">
                <a:solidFill>
                  <a:schemeClr val="bg1"/>
                </a:solidFill>
              </a:rPr>
              <a:t>RAM</a:t>
            </a:r>
            <a:r>
              <a:rPr lang="zh-CN" altLang="en-US" sz="1400" b="1">
                <a:solidFill>
                  <a:schemeClr val="bg1"/>
                </a:solidFill>
              </a:rPr>
              <a:t>读写</a:t>
            </a:r>
            <a:endParaRPr lang="zh-CN" altLang="en-US" sz="1400" b="1">
              <a:solidFill>
                <a:schemeClr val="bg1"/>
              </a:solidFill>
            </a:endParaRPr>
          </a:p>
        </p:txBody>
      </p:sp>
    </p:spTree>
    <p:custDataLst>
      <p:tags r:id="rId8"/>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9812655" y="760730"/>
            <a:ext cx="558165" cy="306705"/>
          </a:xfrm>
          <a:prstGeom prst="rect">
            <a:avLst/>
          </a:prstGeom>
          <a:noFill/>
        </p:spPr>
        <p:txBody>
          <a:bodyPr wrap="none" rtlCol="0">
            <a:spAutoFit/>
          </a:bodyPr>
          <a:p>
            <a:r>
              <a:rPr lang="en-US" altLang="zh-CN" sz="1400" b="1">
                <a:solidFill>
                  <a:schemeClr val="bg1"/>
                </a:solidFill>
              </a:rPr>
              <a:t>CPU</a:t>
            </a:r>
            <a:endParaRPr lang="en-US" altLang="zh-CN" sz="1400" b="1">
              <a:solidFill>
                <a:schemeClr val="bg1"/>
              </a:solidFill>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2" name="图片 1"/>
          <p:cNvPicPr>
            <a:picLocks noChangeAspect="1"/>
          </p:cNvPicPr>
          <p:nvPr/>
        </p:nvPicPr>
        <p:blipFill>
          <a:blip r:embed="rId4"/>
          <a:stretch>
            <a:fillRect/>
          </a:stretch>
        </p:blipFill>
        <p:spPr>
          <a:xfrm>
            <a:off x="7962265" y="1152525"/>
            <a:ext cx="2230120" cy="1301750"/>
          </a:xfrm>
          <a:prstGeom prst="rect">
            <a:avLst/>
          </a:prstGeom>
        </p:spPr>
      </p:pic>
      <p:pic>
        <p:nvPicPr>
          <p:cNvPr id="9" name="图片 8"/>
          <p:cNvPicPr>
            <a:picLocks noChangeAspect="1"/>
          </p:cNvPicPr>
          <p:nvPr/>
        </p:nvPicPr>
        <p:blipFill>
          <a:blip r:embed="rId5"/>
          <a:stretch>
            <a:fillRect/>
          </a:stretch>
        </p:blipFill>
        <p:spPr>
          <a:xfrm>
            <a:off x="10433685" y="1152525"/>
            <a:ext cx="1313815" cy="1299845"/>
          </a:xfrm>
          <a:prstGeom prst="rect">
            <a:avLst/>
          </a:prstGeom>
        </p:spPr>
      </p:pic>
      <p:sp>
        <p:nvSpPr>
          <p:cNvPr id="10" name="文本框 9"/>
          <p:cNvSpPr txBox="1"/>
          <p:nvPr/>
        </p:nvSpPr>
        <p:spPr>
          <a:xfrm>
            <a:off x="8649335" y="2452370"/>
            <a:ext cx="855345" cy="306705"/>
          </a:xfrm>
          <a:prstGeom prst="rect">
            <a:avLst/>
          </a:prstGeom>
          <a:noFill/>
        </p:spPr>
        <p:txBody>
          <a:bodyPr wrap="none" rtlCol="0">
            <a:spAutoFit/>
          </a:bodyPr>
          <a:p>
            <a:r>
              <a:rPr lang="en-US" altLang="zh-CN" sz="1400">
                <a:solidFill>
                  <a:schemeClr val="bg1"/>
                </a:solidFill>
              </a:rPr>
              <a:t>X86</a:t>
            </a:r>
            <a:r>
              <a:rPr lang="zh-CN" altLang="en-US" sz="1400">
                <a:solidFill>
                  <a:schemeClr val="bg1"/>
                </a:solidFill>
              </a:rPr>
              <a:t>架构</a:t>
            </a:r>
            <a:endParaRPr lang="zh-CN" altLang="en-US" sz="1400">
              <a:solidFill>
                <a:schemeClr val="bg1"/>
              </a:solidFill>
            </a:endParaRPr>
          </a:p>
        </p:txBody>
      </p:sp>
      <p:sp>
        <p:nvSpPr>
          <p:cNvPr id="11" name="文本框 10"/>
          <p:cNvSpPr txBox="1"/>
          <p:nvPr/>
        </p:nvSpPr>
        <p:spPr>
          <a:xfrm>
            <a:off x="10687685" y="2454275"/>
            <a:ext cx="933450" cy="306705"/>
          </a:xfrm>
          <a:prstGeom prst="rect">
            <a:avLst/>
          </a:prstGeom>
          <a:noFill/>
        </p:spPr>
        <p:txBody>
          <a:bodyPr wrap="none" rtlCol="0">
            <a:spAutoFit/>
          </a:bodyPr>
          <a:p>
            <a:r>
              <a:rPr lang="en-US" altLang="zh-CN" sz="1400">
                <a:solidFill>
                  <a:schemeClr val="bg1"/>
                </a:solidFill>
              </a:rPr>
              <a:t>ARM</a:t>
            </a:r>
            <a:r>
              <a:rPr lang="zh-CN" altLang="en-US" sz="1400">
                <a:solidFill>
                  <a:schemeClr val="bg1"/>
                </a:solidFill>
              </a:rPr>
              <a:t>架构</a:t>
            </a:r>
            <a:endParaRPr lang="zh-CN" altLang="en-US" sz="1400">
              <a:solidFill>
                <a:schemeClr val="bg1"/>
              </a:solidFill>
            </a:endParaRPr>
          </a:p>
        </p:txBody>
      </p:sp>
      <p:pic>
        <p:nvPicPr>
          <p:cNvPr id="12" name="图片 11"/>
          <p:cNvPicPr>
            <a:picLocks noChangeAspect="1"/>
          </p:cNvPicPr>
          <p:nvPr/>
        </p:nvPicPr>
        <p:blipFill>
          <a:blip r:embed="rId6"/>
          <a:stretch>
            <a:fillRect/>
          </a:stretch>
        </p:blipFill>
        <p:spPr>
          <a:xfrm>
            <a:off x="2370455" y="2115185"/>
            <a:ext cx="5095875" cy="3705225"/>
          </a:xfrm>
          <a:prstGeom prst="rect">
            <a:avLst/>
          </a:prstGeom>
        </p:spPr>
      </p:pic>
      <p:sp>
        <p:nvSpPr>
          <p:cNvPr id="13" name="文本框 12"/>
          <p:cNvSpPr txBox="1"/>
          <p:nvPr/>
        </p:nvSpPr>
        <p:spPr>
          <a:xfrm>
            <a:off x="4006850" y="1671320"/>
            <a:ext cx="1823720" cy="306705"/>
          </a:xfrm>
          <a:prstGeom prst="rect">
            <a:avLst/>
          </a:prstGeom>
          <a:noFill/>
        </p:spPr>
        <p:txBody>
          <a:bodyPr wrap="none" rtlCol="0">
            <a:spAutoFit/>
          </a:bodyPr>
          <a:p>
            <a:r>
              <a:rPr lang="en-US" altLang="zh-CN" sz="1400" b="1">
                <a:solidFill>
                  <a:schemeClr val="bg1"/>
                </a:solidFill>
              </a:rPr>
              <a:t>8051</a:t>
            </a:r>
            <a:r>
              <a:rPr lang="zh-CN" altLang="en-US" sz="1400" b="1">
                <a:solidFill>
                  <a:schemeClr val="bg1"/>
                </a:solidFill>
              </a:rPr>
              <a:t>单片机内核结构</a:t>
            </a:r>
            <a:endParaRPr lang="zh-CN" altLang="en-US" sz="1400" b="1">
              <a:solidFill>
                <a:schemeClr val="bg1"/>
              </a:solidFill>
            </a:endParaRPr>
          </a:p>
        </p:txBody>
      </p:sp>
      <p:pic>
        <p:nvPicPr>
          <p:cNvPr id="17" name="图片 16"/>
          <p:cNvPicPr>
            <a:picLocks noChangeAspect="1"/>
          </p:cNvPicPr>
          <p:nvPr/>
        </p:nvPicPr>
        <p:blipFill>
          <a:blip r:embed="rId7"/>
          <a:stretch>
            <a:fillRect/>
          </a:stretch>
        </p:blipFill>
        <p:spPr>
          <a:xfrm rot="16200000">
            <a:off x="8889365" y="3486150"/>
            <a:ext cx="2312670" cy="2776220"/>
          </a:xfrm>
          <a:prstGeom prst="rect">
            <a:avLst/>
          </a:prstGeom>
        </p:spPr>
      </p:pic>
      <p:sp>
        <p:nvSpPr>
          <p:cNvPr id="18" name="文本框 17"/>
          <p:cNvSpPr txBox="1"/>
          <p:nvPr/>
        </p:nvSpPr>
        <p:spPr>
          <a:xfrm>
            <a:off x="9254490" y="3287395"/>
            <a:ext cx="1655445" cy="306705"/>
          </a:xfrm>
          <a:prstGeom prst="rect">
            <a:avLst/>
          </a:prstGeom>
          <a:noFill/>
        </p:spPr>
        <p:txBody>
          <a:bodyPr wrap="none" rtlCol="0">
            <a:spAutoFit/>
          </a:bodyPr>
          <a:p>
            <a:r>
              <a:rPr lang="zh-CN" altLang="en-US" sz="1400" b="1">
                <a:solidFill>
                  <a:schemeClr val="bg1"/>
                </a:solidFill>
              </a:rPr>
              <a:t>计算机</a:t>
            </a:r>
            <a:r>
              <a:rPr lang="en-US" altLang="zh-CN" sz="1400" b="1">
                <a:solidFill>
                  <a:schemeClr val="bg1"/>
                </a:solidFill>
              </a:rPr>
              <a:t>=CPU+</a:t>
            </a:r>
            <a:r>
              <a:rPr lang="zh-CN" altLang="en-US" sz="1400" b="1">
                <a:solidFill>
                  <a:schemeClr val="bg1"/>
                </a:solidFill>
              </a:rPr>
              <a:t>外设</a:t>
            </a:r>
            <a:endParaRPr lang="zh-CN" altLang="en-US" sz="1400" b="1">
              <a:solidFill>
                <a:schemeClr val="bg1"/>
              </a:solidFill>
            </a:endParaRPr>
          </a:p>
        </p:txBody>
      </p:sp>
    </p:spTree>
    <p:custDataLst>
      <p:tags r:id="rId8"/>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766060" y="1402080"/>
            <a:ext cx="3611880" cy="922020"/>
          </a:xfrm>
          <a:prstGeom prst="rect">
            <a:avLst/>
          </a:prstGeom>
          <a:noFill/>
        </p:spPr>
        <p:txBody>
          <a:bodyPr wrap="none" rtlCol="0">
            <a:spAutoFit/>
          </a:bodyPr>
          <a:p>
            <a:pPr>
              <a:lnSpc>
                <a:spcPct val="150000"/>
              </a:lnSpc>
            </a:pPr>
            <a:r>
              <a:rPr lang="zh-CN" altLang="en-US">
                <a:solidFill>
                  <a:srgbClr val="FFFF00"/>
                </a:solidFill>
              </a:rPr>
              <a:t>思考：</a:t>
            </a:r>
            <a:endParaRPr lang="zh-CN" altLang="en-US">
              <a:solidFill>
                <a:srgbClr val="FFFF00"/>
              </a:solidFill>
            </a:endParaRPr>
          </a:p>
          <a:p>
            <a:pPr>
              <a:lnSpc>
                <a:spcPct val="150000"/>
              </a:lnSpc>
            </a:pPr>
            <a:r>
              <a:rPr lang="zh-CN" altLang="en-US">
                <a:solidFill>
                  <a:srgbClr val="FFFF00"/>
                </a:solidFill>
              </a:rPr>
              <a:t>程序在计算机中是如何运行的呢？</a:t>
            </a:r>
            <a:endParaRPr lang="zh-CN" altLang="en-US">
              <a:solidFill>
                <a:srgbClr val="FFFF00"/>
              </a:solidFill>
            </a:endParaRPr>
          </a:p>
        </p:txBody>
      </p:sp>
      <p:sp>
        <p:nvSpPr>
          <p:cNvPr id="3" name="文本框 2"/>
          <p:cNvSpPr txBox="1"/>
          <p:nvPr/>
        </p:nvSpPr>
        <p:spPr>
          <a:xfrm>
            <a:off x="9799955" y="3056890"/>
            <a:ext cx="1427480" cy="2245360"/>
          </a:xfrm>
          <a:prstGeom prst="rect">
            <a:avLst/>
          </a:prstGeom>
          <a:noFill/>
        </p:spPr>
        <p:txBody>
          <a:bodyPr wrap="none" rtlCol="0">
            <a:spAutoFit/>
          </a:bodyPr>
          <a:p>
            <a:pPr>
              <a:lnSpc>
                <a:spcPct val="150000"/>
              </a:lnSpc>
            </a:pPr>
            <a:r>
              <a:rPr lang="zh-CN" altLang="en-US" sz="1400" b="1">
                <a:solidFill>
                  <a:schemeClr val="bg1"/>
                </a:solidFill>
              </a:rPr>
              <a:t>冯诺依曼体系：</a:t>
            </a:r>
            <a:endParaRPr lang="zh-CN" altLang="en-US" sz="1400" b="1">
              <a:solidFill>
                <a:schemeClr val="bg1"/>
              </a:solidFill>
            </a:endParaRPr>
          </a:p>
          <a:p>
            <a:pPr marL="285750" indent="-285750">
              <a:lnSpc>
                <a:spcPct val="150000"/>
              </a:lnSpc>
              <a:buFont typeface="Wingdings" panose="05000000000000000000" charset="0"/>
              <a:buChar char="n"/>
            </a:pPr>
            <a:r>
              <a:rPr lang="zh-CN" altLang="en-US" sz="1400">
                <a:solidFill>
                  <a:schemeClr val="bg1"/>
                </a:solidFill>
              </a:rPr>
              <a:t>控制器</a:t>
            </a:r>
            <a:endParaRPr lang="zh-CN" altLang="en-US" sz="1400">
              <a:solidFill>
                <a:schemeClr val="bg1"/>
              </a:solidFill>
            </a:endParaRPr>
          </a:p>
          <a:p>
            <a:pPr marL="285750" indent="-285750">
              <a:lnSpc>
                <a:spcPct val="150000"/>
              </a:lnSpc>
              <a:buFont typeface="Wingdings" panose="05000000000000000000" charset="0"/>
              <a:buChar char="n"/>
            </a:pPr>
            <a:r>
              <a:rPr lang="zh-CN" altLang="en-US" sz="1400">
                <a:solidFill>
                  <a:schemeClr val="bg1"/>
                </a:solidFill>
              </a:rPr>
              <a:t>运算器</a:t>
            </a:r>
            <a:endParaRPr lang="zh-CN" altLang="en-US" sz="1400">
              <a:solidFill>
                <a:schemeClr val="bg1"/>
              </a:solidFill>
            </a:endParaRPr>
          </a:p>
          <a:p>
            <a:pPr marL="285750" indent="-285750">
              <a:lnSpc>
                <a:spcPct val="150000"/>
              </a:lnSpc>
              <a:buFont typeface="Wingdings" panose="05000000000000000000" charset="0"/>
              <a:buChar char="n"/>
            </a:pPr>
            <a:r>
              <a:rPr lang="zh-CN" altLang="en-US" sz="1400">
                <a:solidFill>
                  <a:schemeClr val="bg1"/>
                </a:solidFill>
              </a:rPr>
              <a:t>存储器</a:t>
            </a:r>
            <a:endParaRPr lang="zh-CN" altLang="en-US" sz="1400">
              <a:solidFill>
                <a:schemeClr val="bg1"/>
              </a:solidFill>
            </a:endParaRPr>
          </a:p>
          <a:p>
            <a:pPr marL="285750" indent="-285750">
              <a:lnSpc>
                <a:spcPct val="150000"/>
              </a:lnSpc>
              <a:buFont typeface="Wingdings" panose="05000000000000000000" charset="0"/>
              <a:buChar char="n"/>
            </a:pPr>
            <a:r>
              <a:rPr lang="zh-CN" altLang="en-US" sz="1400">
                <a:solidFill>
                  <a:schemeClr val="bg1"/>
                </a:solidFill>
              </a:rPr>
              <a:t>输入设备</a:t>
            </a:r>
            <a:endParaRPr lang="zh-CN" altLang="en-US" sz="1400">
              <a:solidFill>
                <a:schemeClr val="bg1"/>
              </a:solidFill>
            </a:endParaRPr>
          </a:p>
          <a:p>
            <a:pPr marL="285750" indent="-285750">
              <a:lnSpc>
                <a:spcPct val="150000"/>
              </a:lnSpc>
              <a:buFont typeface="Wingdings" panose="05000000000000000000" charset="0"/>
              <a:buChar char="n"/>
            </a:pPr>
            <a:r>
              <a:rPr lang="zh-CN" altLang="en-US" sz="1400">
                <a:solidFill>
                  <a:schemeClr val="bg1"/>
                </a:solidFill>
              </a:rPr>
              <a:t>输出设备</a:t>
            </a:r>
            <a:endParaRPr lang="zh-CN" altLang="en-US" sz="1400">
              <a:solidFill>
                <a:schemeClr val="bg1"/>
              </a:solidFill>
            </a:endParaRPr>
          </a:p>
          <a:p>
            <a:endParaRPr lang="zh-CN" altLang="en-US" sz="1400">
              <a:solidFill>
                <a:schemeClr val="bg1"/>
              </a:solidFill>
            </a:endParaRPr>
          </a:p>
        </p:txBody>
      </p:sp>
      <p:pic>
        <p:nvPicPr>
          <p:cNvPr id="8" name="图片 7"/>
          <p:cNvPicPr>
            <a:picLocks noChangeAspect="1"/>
          </p:cNvPicPr>
          <p:nvPr/>
        </p:nvPicPr>
        <p:blipFill>
          <a:blip r:embed="rId4"/>
          <a:stretch>
            <a:fillRect/>
          </a:stretch>
        </p:blipFill>
        <p:spPr>
          <a:xfrm>
            <a:off x="6529070" y="406400"/>
            <a:ext cx="3124835" cy="2086610"/>
          </a:xfrm>
          <a:prstGeom prst="rect">
            <a:avLst/>
          </a:prstGeom>
        </p:spPr>
      </p:pic>
      <p:pic>
        <p:nvPicPr>
          <p:cNvPr id="19" name="冯诺依曼体系结构">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2538095" y="2718435"/>
            <a:ext cx="7115810" cy="3457575"/>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6" fill="hold" display="1">
                  <p:stCondLst>
                    <p:cond delay="indefinite"/>
                  </p:stCondLst>
                </p:cTn>
                <p:tgtEl>
                  <p:spTgt spid="19"/>
                </p:tgtEl>
              </p:cMediaNode>
            </p:video>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计算机组成原理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2" name="图片 1"/>
          <p:cNvPicPr>
            <a:picLocks noChangeAspect="1"/>
          </p:cNvPicPr>
          <p:nvPr/>
        </p:nvPicPr>
        <p:blipFill>
          <a:blip r:embed="rId4"/>
          <a:stretch>
            <a:fillRect/>
          </a:stretch>
        </p:blipFill>
        <p:spPr>
          <a:xfrm>
            <a:off x="4872355" y="1574165"/>
            <a:ext cx="3917950" cy="3291840"/>
          </a:xfrm>
          <a:prstGeom prst="rect">
            <a:avLst/>
          </a:prstGeom>
        </p:spPr>
      </p:pic>
      <p:sp>
        <p:nvSpPr>
          <p:cNvPr id="5" name="右箭头 4"/>
          <p:cNvSpPr/>
          <p:nvPr/>
        </p:nvSpPr>
        <p:spPr>
          <a:xfrm>
            <a:off x="2412365" y="2065020"/>
            <a:ext cx="2226945"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545455" y="5148580"/>
            <a:ext cx="2849880" cy="306705"/>
          </a:xfrm>
          <a:prstGeom prst="rect">
            <a:avLst/>
          </a:prstGeom>
          <a:noFill/>
        </p:spPr>
        <p:txBody>
          <a:bodyPr wrap="none" rtlCol="0">
            <a:spAutoFit/>
          </a:bodyPr>
          <a:p>
            <a:r>
              <a:rPr lang="zh-CN" altLang="en-US" sz="1400">
                <a:solidFill>
                  <a:schemeClr val="bg1"/>
                </a:solidFill>
              </a:rPr>
              <a:t>程序只能按顺序一行接一行的执行</a:t>
            </a:r>
            <a:endParaRPr lang="zh-CN" altLang="en-US" sz="1400">
              <a:solidFill>
                <a:schemeClr val="bg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9669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计算机组成原理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5" name="右箭头 4"/>
          <p:cNvSpPr/>
          <p:nvPr/>
        </p:nvSpPr>
        <p:spPr>
          <a:xfrm>
            <a:off x="2042795" y="2494280"/>
            <a:ext cx="929005"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615690" y="4669790"/>
            <a:ext cx="2849880" cy="306705"/>
          </a:xfrm>
          <a:prstGeom prst="rect">
            <a:avLst/>
          </a:prstGeom>
          <a:noFill/>
        </p:spPr>
        <p:txBody>
          <a:bodyPr wrap="none" rtlCol="0">
            <a:spAutoFit/>
          </a:bodyPr>
          <a:p>
            <a:r>
              <a:rPr lang="zh-CN" altLang="en-US" sz="1400">
                <a:solidFill>
                  <a:schemeClr val="bg1"/>
                </a:solidFill>
              </a:rPr>
              <a:t>程序只能按顺序一行接一行的执行</a:t>
            </a:r>
            <a:endParaRPr lang="zh-CN" altLang="en-US" sz="1400">
              <a:solidFill>
                <a:schemeClr val="bg1"/>
              </a:solidFill>
            </a:endParaRPr>
          </a:p>
        </p:txBody>
      </p:sp>
      <p:pic>
        <p:nvPicPr>
          <p:cNvPr id="3" name="图片 2"/>
          <p:cNvPicPr>
            <a:picLocks noChangeAspect="1"/>
          </p:cNvPicPr>
          <p:nvPr/>
        </p:nvPicPr>
        <p:blipFill>
          <a:blip r:embed="rId4"/>
          <a:stretch>
            <a:fillRect/>
          </a:stretch>
        </p:blipFill>
        <p:spPr>
          <a:xfrm>
            <a:off x="3215005" y="1104265"/>
            <a:ext cx="3917950" cy="3291840"/>
          </a:xfrm>
          <a:prstGeom prst="rect">
            <a:avLst/>
          </a:prstGeom>
        </p:spPr>
      </p:pic>
      <p:pic>
        <p:nvPicPr>
          <p:cNvPr id="7" name="图片 6"/>
          <p:cNvPicPr>
            <a:picLocks noChangeAspect="1"/>
          </p:cNvPicPr>
          <p:nvPr/>
        </p:nvPicPr>
        <p:blipFill>
          <a:blip r:embed="rId5"/>
          <a:stretch>
            <a:fillRect/>
          </a:stretch>
        </p:blipFill>
        <p:spPr>
          <a:xfrm>
            <a:off x="7587615" y="1039495"/>
            <a:ext cx="3996055" cy="3356610"/>
          </a:xfrm>
          <a:prstGeom prst="rect">
            <a:avLst/>
          </a:prstGeom>
        </p:spPr>
      </p:pic>
      <p:sp>
        <p:nvSpPr>
          <p:cNvPr id="8" name="文本框 7"/>
          <p:cNvSpPr txBox="1"/>
          <p:nvPr/>
        </p:nvSpPr>
        <p:spPr>
          <a:xfrm>
            <a:off x="9033510" y="4669790"/>
            <a:ext cx="1427480" cy="306705"/>
          </a:xfrm>
          <a:prstGeom prst="rect">
            <a:avLst/>
          </a:prstGeom>
          <a:noFill/>
        </p:spPr>
        <p:txBody>
          <a:bodyPr wrap="none" rtlCol="0">
            <a:spAutoFit/>
          </a:bodyPr>
          <a:p>
            <a:r>
              <a:rPr lang="zh-CN" altLang="en-US" sz="1400">
                <a:solidFill>
                  <a:schemeClr val="bg1"/>
                </a:solidFill>
              </a:rPr>
              <a:t>程序并行化执行</a:t>
            </a:r>
            <a:endParaRPr lang="zh-CN" altLang="en-US" sz="1400">
              <a:solidFill>
                <a:schemeClr val="bg1"/>
              </a:solidFill>
            </a:endParaRPr>
          </a:p>
        </p:txBody>
      </p:sp>
      <p:sp>
        <p:nvSpPr>
          <p:cNvPr id="11" name="圆角矩形 10"/>
          <p:cNvSpPr/>
          <p:nvPr/>
        </p:nvSpPr>
        <p:spPr>
          <a:xfrm>
            <a:off x="4916170" y="5171440"/>
            <a:ext cx="439420" cy="1551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任务调度机制</a:t>
            </a:r>
            <a:endParaRPr lang="zh-CN" altLang="en-US" sz="1400"/>
          </a:p>
        </p:txBody>
      </p:sp>
      <p:sp>
        <p:nvSpPr>
          <p:cNvPr id="12" name="圆角矩形 11"/>
          <p:cNvSpPr/>
          <p:nvPr/>
        </p:nvSpPr>
        <p:spPr>
          <a:xfrm>
            <a:off x="5546090" y="5171440"/>
            <a:ext cx="439420" cy="1551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文件系统</a:t>
            </a:r>
            <a:endParaRPr lang="zh-CN" altLang="en-US" sz="1400"/>
          </a:p>
        </p:txBody>
      </p:sp>
      <p:sp>
        <p:nvSpPr>
          <p:cNvPr id="13" name="圆角矩形 12"/>
          <p:cNvSpPr/>
          <p:nvPr/>
        </p:nvSpPr>
        <p:spPr>
          <a:xfrm>
            <a:off x="6176010" y="5171440"/>
            <a:ext cx="439420" cy="1551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内存管理机制</a:t>
            </a:r>
            <a:endParaRPr lang="zh-CN" altLang="en-US" sz="1400"/>
          </a:p>
        </p:txBody>
      </p:sp>
      <p:sp>
        <p:nvSpPr>
          <p:cNvPr id="17" name="圆角矩形 16"/>
          <p:cNvSpPr/>
          <p:nvPr/>
        </p:nvSpPr>
        <p:spPr>
          <a:xfrm>
            <a:off x="6805930" y="5171440"/>
            <a:ext cx="439420" cy="1551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硬件驱动</a:t>
            </a:r>
            <a:endParaRPr lang="zh-CN" altLang="en-US" sz="1400"/>
          </a:p>
        </p:txBody>
      </p:sp>
      <p:sp>
        <p:nvSpPr>
          <p:cNvPr id="18" name="圆角矩形 17"/>
          <p:cNvSpPr/>
          <p:nvPr/>
        </p:nvSpPr>
        <p:spPr>
          <a:xfrm>
            <a:off x="7435850" y="5171440"/>
            <a:ext cx="439420" cy="1551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系统调用接口</a:t>
            </a:r>
            <a:endParaRPr lang="zh-CN" altLang="en-US" sz="1400"/>
          </a:p>
        </p:txBody>
      </p:sp>
      <p:sp>
        <p:nvSpPr>
          <p:cNvPr id="21" name="文本框 20"/>
          <p:cNvSpPr txBox="1"/>
          <p:nvPr/>
        </p:nvSpPr>
        <p:spPr>
          <a:xfrm>
            <a:off x="2538095" y="5794375"/>
            <a:ext cx="1605280" cy="337185"/>
          </a:xfrm>
          <a:prstGeom prst="rect">
            <a:avLst/>
          </a:prstGeom>
          <a:noFill/>
        </p:spPr>
        <p:txBody>
          <a:bodyPr wrap="none" rtlCol="0">
            <a:spAutoFit/>
          </a:bodyPr>
          <a:p>
            <a:r>
              <a:rPr lang="zh-CN" altLang="en-US" sz="1600">
                <a:solidFill>
                  <a:schemeClr val="accent1"/>
                </a:solidFill>
              </a:rPr>
              <a:t>现代的操作系统</a:t>
            </a:r>
            <a:endParaRPr lang="zh-CN" altLang="en-US" sz="1600">
              <a:solidFill>
                <a:schemeClr val="accent1"/>
              </a:solidFill>
            </a:endParaRPr>
          </a:p>
        </p:txBody>
      </p:sp>
      <p:sp>
        <p:nvSpPr>
          <p:cNvPr id="22" name="等于号 21"/>
          <p:cNvSpPr/>
          <p:nvPr/>
        </p:nvSpPr>
        <p:spPr>
          <a:xfrm>
            <a:off x="4192270" y="5772785"/>
            <a:ext cx="599440" cy="3797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6">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8" grpId="0"/>
      <p:bldP spid="21" grpId="0"/>
      <p:bldP spid="22" grpId="0" animBg="1"/>
      <p:bldP spid="11" grpId="0" animBg="1"/>
      <p:bldP spid="12" grpId="0" animBg="1"/>
      <p:bldP spid="13"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2" name="矩形 21"/>
          <p:cNvSpPr/>
          <p:nvPr/>
        </p:nvSpPr>
        <p:spPr>
          <a:xfrm>
            <a:off x="3255010" y="772160"/>
            <a:ext cx="6170930" cy="1207770"/>
          </a:xfrm>
          <a:prstGeom prst="rect">
            <a:avLst/>
          </a:prstGeom>
          <a:solidFill>
            <a:srgbClr val="000000">
              <a:alpha val="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9669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计算机组成原理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2" name="图片 1"/>
          <p:cNvPicPr>
            <a:picLocks noChangeAspect="1"/>
          </p:cNvPicPr>
          <p:nvPr/>
        </p:nvPicPr>
        <p:blipFill>
          <a:blip r:embed="rId4"/>
          <a:stretch>
            <a:fillRect/>
          </a:stretch>
        </p:blipFill>
        <p:spPr>
          <a:xfrm>
            <a:off x="3554095" y="1094105"/>
            <a:ext cx="1895475" cy="581025"/>
          </a:xfrm>
          <a:prstGeom prst="rect">
            <a:avLst/>
          </a:prstGeom>
        </p:spPr>
      </p:pic>
      <p:pic>
        <p:nvPicPr>
          <p:cNvPr id="9" name="图片 8"/>
          <p:cNvPicPr>
            <a:picLocks noChangeAspect="1"/>
          </p:cNvPicPr>
          <p:nvPr/>
        </p:nvPicPr>
        <p:blipFill>
          <a:blip r:embed="rId5"/>
          <a:stretch>
            <a:fillRect/>
          </a:stretch>
        </p:blipFill>
        <p:spPr>
          <a:xfrm>
            <a:off x="5942330" y="932180"/>
            <a:ext cx="1057275" cy="904875"/>
          </a:xfrm>
          <a:prstGeom prst="rect">
            <a:avLst/>
          </a:prstGeom>
        </p:spPr>
      </p:pic>
      <p:pic>
        <p:nvPicPr>
          <p:cNvPr id="11" name="图片 10"/>
          <p:cNvPicPr>
            <a:picLocks noChangeAspect="1"/>
          </p:cNvPicPr>
          <p:nvPr/>
        </p:nvPicPr>
        <p:blipFill>
          <a:blip r:embed="rId6"/>
          <a:stretch>
            <a:fillRect/>
          </a:stretch>
        </p:blipFill>
        <p:spPr>
          <a:xfrm>
            <a:off x="7665720" y="1094105"/>
            <a:ext cx="1371600" cy="638175"/>
          </a:xfrm>
          <a:prstGeom prst="rect">
            <a:avLst/>
          </a:prstGeom>
        </p:spPr>
      </p:pic>
      <p:pic>
        <p:nvPicPr>
          <p:cNvPr id="13" name="图片 12"/>
          <p:cNvPicPr>
            <a:picLocks noChangeAspect="1"/>
          </p:cNvPicPr>
          <p:nvPr/>
        </p:nvPicPr>
        <p:blipFill>
          <a:blip r:embed="rId7"/>
          <a:stretch>
            <a:fillRect/>
          </a:stretch>
        </p:blipFill>
        <p:spPr>
          <a:xfrm>
            <a:off x="7833995" y="2239010"/>
            <a:ext cx="1035050" cy="1090930"/>
          </a:xfrm>
          <a:prstGeom prst="rect">
            <a:avLst/>
          </a:prstGeom>
        </p:spPr>
      </p:pic>
      <p:pic>
        <p:nvPicPr>
          <p:cNvPr id="17" name="图片 16"/>
          <p:cNvPicPr>
            <a:picLocks noChangeAspect="1"/>
          </p:cNvPicPr>
          <p:nvPr/>
        </p:nvPicPr>
        <p:blipFill>
          <a:blip r:embed="rId8"/>
          <a:stretch>
            <a:fillRect/>
          </a:stretch>
        </p:blipFill>
        <p:spPr>
          <a:xfrm>
            <a:off x="5727700" y="2322830"/>
            <a:ext cx="1697990" cy="920750"/>
          </a:xfrm>
          <a:prstGeom prst="rect">
            <a:avLst/>
          </a:prstGeom>
        </p:spPr>
      </p:pic>
      <p:pic>
        <p:nvPicPr>
          <p:cNvPr id="18" name="图片 17"/>
          <p:cNvPicPr>
            <a:picLocks noChangeAspect="1"/>
          </p:cNvPicPr>
          <p:nvPr/>
        </p:nvPicPr>
        <p:blipFill>
          <a:blip r:embed="rId9"/>
          <a:stretch>
            <a:fillRect/>
          </a:stretch>
        </p:blipFill>
        <p:spPr>
          <a:xfrm>
            <a:off x="3484245" y="2366010"/>
            <a:ext cx="1891030" cy="836930"/>
          </a:xfrm>
          <a:prstGeom prst="rect">
            <a:avLst/>
          </a:prstGeom>
        </p:spPr>
      </p:pic>
      <p:pic>
        <p:nvPicPr>
          <p:cNvPr id="19" name="图片 18"/>
          <p:cNvPicPr>
            <a:picLocks noChangeAspect="1"/>
          </p:cNvPicPr>
          <p:nvPr/>
        </p:nvPicPr>
        <p:blipFill>
          <a:blip r:embed="rId10"/>
          <a:stretch>
            <a:fillRect/>
          </a:stretch>
        </p:blipFill>
        <p:spPr>
          <a:xfrm>
            <a:off x="3484245" y="3714115"/>
            <a:ext cx="1734820" cy="781685"/>
          </a:xfrm>
          <a:prstGeom prst="rect">
            <a:avLst/>
          </a:prstGeom>
        </p:spPr>
      </p:pic>
      <p:pic>
        <p:nvPicPr>
          <p:cNvPr id="21" name="图片 20"/>
          <p:cNvPicPr>
            <a:picLocks noChangeAspect="1"/>
          </p:cNvPicPr>
          <p:nvPr/>
        </p:nvPicPr>
        <p:blipFill>
          <a:blip r:embed="rId11"/>
          <a:stretch>
            <a:fillRect/>
          </a:stretch>
        </p:blipFill>
        <p:spPr>
          <a:xfrm>
            <a:off x="5473065" y="3729355"/>
            <a:ext cx="1996440" cy="749300"/>
          </a:xfrm>
          <a:prstGeom prst="rect">
            <a:avLst/>
          </a:prstGeom>
        </p:spPr>
      </p:pic>
      <p:sp>
        <p:nvSpPr>
          <p:cNvPr id="23" name="矩形 22"/>
          <p:cNvSpPr/>
          <p:nvPr/>
        </p:nvSpPr>
        <p:spPr>
          <a:xfrm>
            <a:off x="3255010" y="1979930"/>
            <a:ext cx="6170930" cy="1476375"/>
          </a:xfrm>
          <a:prstGeom prst="rect">
            <a:avLst/>
          </a:prstGeom>
          <a:solidFill>
            <a:srgbClr val="000000">
              <a:alpha val="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p:cNvPicPr>
            <a:picLocks noChangeAspect="1"/>
          </p:cNvPicPr>
          <p:nvPr/>
        </p:nvPicPr>
        <p:blipFill>
          <a:blip r:embed="rId12"/>
          <a:stretch>
            <a:fillRect/>
          </a:stretch>
        </p:blipFill>
        <p:spPr>
          <a:xfrm>
            <a:off x="7665720" y="3693160"/>
            <a:ext cx="1638935" cy="791845"/>
          </a:xfrm>
          <a:prstGeom prst="rect">
            <a:avLst/>
          </a:prstGeom>
        </p:spPr>
      </p:pic>
      <p:sp>
        <p:nvSpPr>
          <p:cNvPr id="25" name="矩形 24"/>
          <p:cNvSpPr/>
          <p:nvPr/>
        </p:nvSpPr>
        <p:spPr>
          <a:xfrm>
            <a:off x="3255010" y="3456305"/>
            <a:ext cx="6170930" cy="1276350"/>
          </a:xfrm>
          <a:prstGeom prst="rect">
            <a:avLst/>
          </a:prstGeom>
          <a:solidFill>
            <a:srgbClr val="000000">
              <a:alpha val="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9614535" y="1231265"/>
            <a:ext cx="1071880" cy="306705"/>
          </a:xfrm>
          <a:prstGeom prst="rect">
            <a:avLst/>
          </a:prstGeom>
          <a:noFill/>
        </p:spPr>
        <p:txBody>
          <a:bodyPr wrap="none" rtlCol="0">
            <a:spAutoFit/>
          </a:bodyPr>
          <a:p>
            <a:r>
              <a:rPr lang="zh-CN" altLang="en-US" sz="1400">
                <a:solidFill>
                  <a:schemeClr val="accent1"/>
                </a:solidFill>
              </a:rPr>
              <a:t>传统互联网</a:t>
            </a:r>
            <a:endParaRPr lang="zh-CN" altLang="en-US" sz="1400">
              <a:solidFill>
                <a:schemeClr val="accent1"/>
              </a:solidFill>
            </a:endParaRPr>
          </a:p>
        </p:txBody>
      </p:sp>
      <p:sp>
        <p:nvSpPr>
          <p:cNvPr id="27" name="文本框 26"/>
          <p:cNvSpPr txBox="1"/>
          <p:nvPr/>
        </p:nvSpPr>
        <p:spPr>
          <a:xfrm>
            <a:off x="9636760" y="2631440"/>
            <a:ext cx="1071880" cy="306705"/>
          </a:xfrm>
          <a:prstGeom prst="rect">
            <a:avLst/>
          </a:prstGeom>
          <a:noFill/>
        </p:spPr>
        <p:txBody>
          <a:bodyPr wrap="none" rtlCol="0">
            <a:spAutoFit/>
          </a:bodyPr>
          <a:p>
            <a:r>
              <a:rPr lang="zh-CN" altLang="en-US" sz="1400">
                <a:solidFill>
                  <a:schemeClr val="accent1"/>
                </a:solidFill>
              </a:rPr>
              <a:t>移动互联网</a:t>
            </a:r>
            <a:endParaRPr lang="zh-CN" altLang="en-US" sz="1400">
              <a:solidFill>
                <a:schemeClr val="accent1"/>
              </a:solidFill>
            </a:endParaRPr>
          </a:p>
        </p:txBody>
      </p:sp>
      <p:sp>
        <p:nvSpPr>
          <p:cNvPr id="28" name="文本框 27"/>
          <p:cNvSpPr txBox="1"/>
          <p:nvPr/>
        </p:nvSpPr>
        <p:spPr>
          <a:xfrm>
            <a:off x="9763760" y="3950335"/>
            <a:ext cx="894080" cy="306705"/>
          </a:xfrm>
          <a:prstGeom prst="rect">
            <a:avLst/>
          </a:prstGeom>
          <a:noFill/>
        </p:spPr>
        <p:txBody>
          <a:bodyPr wrap="none" rtlCol="0">
            <a:spAutoFit/>
          </a:bodyPr>
          <a:p>
            <a:r>
              <a:rPr lang="zh-CN" altLang="en-US" sz="1400">
                <a:solidFill>
                  <a:schemeClr val="accent1"/>
                </a:solidFill>
              </a:rPr>
              <a:t>物联联网</a:t>
            </a:r>
            <a:endParaRPr lang="zh-CN" altLang="en-US" sz="1400">
              <a:solidFill>
                <a:schemeClr val="accent1"/>
              </a:solidFill>
            </a:endParaRPr>
          </a:p>
        </p:txBody>
      </p:sp>
      <p:sp>
        <p:nvSpPr>
          <p:cNvPr id="29" name="文本框 28"/>
          <p:cNvSpPr txBox="1"/>
          <p:nvPr/>
        </p:nvSpPr>
        <p:spPr>
          <a:xfrm>
            <a:off x="1593850" y="4898390"/>
            <a:ext cx="9493250" cy="1383665"/>
          </a:xfrm>
          <a:prstGeom prst="rect">
            <a:avLst/>
          </a:prstGeom>
          <a:noFill/>
        </p:spPr>
        <p:txBody>
          <a:bodyPr wrap="square" rtlCol="0">
            <a:spAutoFit/>
          </a:bodyPr>
          <a:p>
            <a:pPr marL="285750" indent="-285750" algn="l">
              <a:lnSpc>
                <a:spcPct val="150000"/>
              </a:lnSpc>
              <a:buFont typeface="Wingdings" panose="05000000000000000000" charset="0"/>
              <a:buChar char="n"/>
            </a:pPr>
            <a:r>
              <a:rPr lang="zh-CN" altLang="en-US" sz="1400">
                <a:solidFill>
                  <a:schemeClr val="accent1"/>
                </a:solidFill>
              </a:rPr>
              <a:t>Linux是一个开源、免费的操作系统，以强大的安全、稳定、多并发性能得到业界的广泛认可。目前，Linux被使用在很多中大型甚至巨型项目中。</a:t>
            </a:r>
            <a:endParaRPr lang="zh-CN" altLang="en-US" sz="1400">
              <a:solidFill>
                <a:schemeClr val="accent1"/>
              </a:solidFill>
            </a:endParaRPr>
          </a:p>
          <a:p>
            <a:pPr marL="285750" indent="-285750" algn="l">
              <a:lnSpc>
                <a:spcPct val="150000"/>
              </a:lnSpc>
              <a:buFont typeface="Wingdings" panose="05000000000000000000" charset="0"/>
              <a:buChar char="n"/>
            </a:pPr>
            <a:r>
              <a:rPr lang="zh-CN" altLang="en-US" sz="1400">
                <a:solidFill>
                  <a:schemeClr val="accent1"/>
                </a:solidFill>
              </a:rPr>
              <a:t>由于Linux操作系统在服务器、科学计算、嵌入式、机器人等众多领域被广泛使用，本书中用到的ROS也是基于Linux操作系统的发行版Ubuntu运行的，下面具体对Linux操作系统的原理展开讨论。</a:t>
            </a:r>
            <a:endParaRPr lang="zh-CN" altLang="en-US" sz="1400">
              <a:solidFill>
                <a:schemeClr val="accent1"/>
              </a:solidFill>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标题 4"/>
          <p:cNvSpPr>
            <a:spLocks noGrp="1"/>
          </p:cNvSpPr>
          <p:nvPr>
            <p:ph type="ctrTitle"/>
            <p:custDataLst>
              <p:tags r:id="rId2"/>
            </p:custDataLst>
          </p:nvPr>
        </p:nvSpPr>
        <p:spPr>
          <a:xfrm>
            <a:off x="481330" y="734695"/>
            <a:ext cx="1900555" cy="580390"/>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7" name="文本框 6"/>
          <p:cNvSpPr txBox="1"/>
          <p:nvPr/>
        </p:nvSpPr>
        <p:spPr>
          <a:xfrm>
            <a:off x="2552065" y="1324610"/>
            <a:ext cx="4288155" cy="3169285"/>
          </a:xfrm>
          <a:prstGeom prst="rect">
            <a:avLst/>
          </a:prstGeom>
          <a:noFill/>
        </p:spPr>
        <p:txBody>
          <a:bodyPr wrap="square" rtlCol="0">
            <a:spAutoFit/>
          </a:bodyPr>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操作系统概念</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2. Linux</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3.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发行版</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4. </a:t>
            </a:r>
            <a:r>
              <a:rPr lang="zh-CN" altLang="en-US" sz="2000" b="1" spc="300">
                <a:solidFill>
                  <a:srgbClr val="9CC2F0"/>
                </a:solidFill>
                <a:uFillTx/>
                <a:latin typeface="Arial" panose="020B0604020202020204" pitchFamily="34" charset="0"/>
                <a:ea typeface="微软雅黑" panose="020B0503020204020204" pitchFamily="34" charset="-122"/>
                <a:cs typeface="+mj-cs"/>
              </a:rPr>
              <a:t>安装</a:t>
            </a:r>
            <a:r>
              <a:rPr lang="en-US" altLang="zh-CN" sz="2000" b="1" spc="300">
                <a:solidFill>
                  <a:srgbClr val="9CC2F0"/>
                </a:solidFill>
                <a:uFillTx/>
                <a:latin typeface="Arial" panose="020B0604020202020204" pitchFamily="34" charset="0"/>
                <a:ea typeface="微软雅黑" panose="020B0503020204020204" pitchFamily="34" charset="-122"/>
                <a:cs typeface="+mj-cs"/>
              </a:rPr>
              <a:t>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5.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系统基础入门</a:t>
            </a:r>
            <a:endParaRPr lang="zh-CN" altLang="en-US" sz="2000">
              <a:solidFill>
                <a:schemeClr val="bg1"/>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2. Linux</a:t>
            </a:r>
            <a:r>
              <a:rPr lang="zh-CN" altLang="en-US" sz="2000">
                <a:solidFill>
                  <a:srgbClr val="9CC2F0"/>
                </a:solidFill>
                <a:sym typeface="+mn-ea"/>
              </a:rPr>
              <a:t>操作系统</a:t>
            </a:r>
            <a:endParaRPr lang="zh-CN" altLang="en-US" sz="2000">
              <a:solidFill>
                <a:srgbClr val="9CC2F0"/>
              </a:solidFill>
            </a:endParaRPr>
          </a:p>
        </p:txBody>
      </p:sp>
      <p:sp>
        <p:nvSpPr>
          <p:cNvPr id="16" name="文本框 15"/>
          <p:cNvSpPr txBox="1"/>
          <p:nvPr/>
        </p:nvSpPr>
        <p:spPr>
          <a:xfrm>
            <a:off x="526415" y="149669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内核启动过程</a:t>
            </a:r>
            <a:endParaRPr lang="zh-CN" altLang="en-US" sz="1400">
              <a:solidFill>
                <a:schemeClr val="bg1"/>
              </a:solidFill>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发行版本</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3" name="图片 2"/>
          <p:cNvPicPr>
            <a:picLocks noChangeAspect="1"/>
          </p:cNvPicPr>
          <p:nvPr/>
        </p:nvPicPr>
        <p:blipFill>
          <a:blip r:embed="rId4"/>
          <a:stretch>
            <a:fillRect/>
          </a:stretch>
        </p:blipFill>
        <p:spPr>
          <a:xfrm>
            <a:off x="3201035" y="1334770"/>
            <a:ext cx="2056765" cy="956945"/>
          </a:xfrm>
          <a:prstGeom prst="rect">
            <a:avLst/>
          </a:prstGeom>
        </p:spPr>
      </p:pic>
      <p:sp>
        <p:nvSpPr>
          <p:cNvPr id="7" name="右箭头 6"/>
          <p:cNvSpPr/>
          <p:nvPr/>
        </p:nvSpPr>
        <p:spPr>
          <a:xfrm>
            <a:off x="2214245" y="1660525"/>
            <a:ext cx="929005"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图1"/>
          <p:cNvPicPr>
            <a:picLocks noChangeAspect="1"/>
          </p:cNvPicPr>
          <p:nvPr/>
        </p:nvPicPr>
        <p:blipFill>
          <a:blip r:embed="rId5"/>
          <a:stretch>
            <a:fillRect/>
          </a:stretch>
        </p:blipFill>
        <p:spPr>
          <a:xfrm>
            <a:off x="6272530" y="1334770"/>
            <a:ext cx="4684395" cy="389763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2. Linux</a:t>
            </a:r>
            <a:r>
              <a:rPr lang="zh-CN" altLang="en-US" sz="2000">
                <a:solidFill>
                  <a:srgbClr val="9CC2F0"/>
                </a:solidFill>
                <a:sym typeface="+mn-ea"/>
              </a:rPr>
              <a:t>操作系统</a:t>
            </a:r>
            <a:endParaRPr lang="zh-CN" altLang="en-US" sz="2000">
              <a:solidFill>
                <a:srgbClr val="9CC2F0"/>
              </a:solidFill>
            </a:endParaRPr>
          </a:p>
        </p:txBody>
      </p:sp>
      <p:sp>
        <p:nvSpPr>
          <p:cNvPr id="16" name="文本框 15"/>
          <p:cNvSpPr txBox="1"/>
          <p:nvPr/>
        </p:nvSpPr>
        <p:spPr>
          <a:xfrm>
            <a:off x="526415" y="149669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内核启动过程</a:t>
            </a:r>
            <a:endParaRPr lang="zh-CN" altLang="en-US" sz="1400">
              <a:solidFill>
                <a:schemeClr val="bg1"/>
              </a:solidFill>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发行版本</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7" name="右箭头 6"/>
          <p:cNvSpPr/>
          <p:nvPr/>
        </p:nvSpPr>
        <p:spPr>
          <a:xfrm>
            <a:off x="2555240" y="2098675"/>
            <a:ext cx="929005"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956685" y="1631315"/>
            <a:ext cx="6351270" cy="1383665"/>
          </a:xfrm>
          <a:prstGeom prst="rect">
            <a:avLst/>
          </a:prstGeom>
          <a:noFill/>
        </p:spPr>
        <p:txBody>
          <a:bodyPr wrap="square" rtlCol="0">
            <a:spAutoFit/>
          </a:bodyPr>
          <a:p>
            <a:pPr>
              <a:lnSpc>
                <a:spcPct val="150000"/>
              </a:lnSpc>
            </a:pPr>
            <a:r>
              <a:rPr lang="zh-CN" altLang="en-US" sz="1400">
                <a:solidFill>
                  <a:schemeClr val="bg1"/>
                </a:solidFill>
              </a:rPr>
              <a:t>不管是应用层的用户程序还是操作系统内核都是程序，既然是程序就要加载到内存中然后让CPU逐条执行。只不过操作系统先加载到内存中执行以建立起一个友好的环境，这样后续应用层的用户程序就可以在这个友好的环境下运行得更方便。</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2. Linux</a:t>
            </a:r>
            <a:r>
              <a:rPr lang="zh-CN" altLang="en-US" sz="2000">
                <a:solidFill>
                  <a:srgbClr val="9CC2F0"/>
                </a:solidFill>
                <a:sym typeface="+mn-ea"/>
              </a:rPr>
              <a:t>操作系统</a:t>
            </a:r>
            <a:endParaRPr lang="zh-CN" altLang="en-US" sz="2000">
              <a:solidFill>
                <a:srgbClr val="9CC2F0"/>
              </a:solidFill>
            </a:endParaRPr>
          </a:p>
        </p:txBody>
      </p:sp>
      <p:sp>
        <p:nvSpPr>
          <p:cNvPr id="16" name="文本框 15"/>
          <p:cNvSpPr txBox="1"/>
          <p:nvPr/>
        </p:nvSpPr>
        <p:spPr>
          <a:xfrm>
            <a:off x="526415" y="149669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内核启动过程</a:t>
            </a:r>
            <a:endParaRPr lang="zh-CN" altLang="en-US" sz="1400">
              <a:solidFill>
                <a:schemeClr val="bg1"/>
              </a:solidFill>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发行版本</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7" name="右箭头 6"/>
          <p:cNvSpPr/>
          <p:nvPr/>
        </p:nvSpPr>
        <p:spPr>
          <a:xfrm>
            <a:off x="2347595" y="2508885"/>
            <a:ext cx="929005"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1"/>
          <p:cNvPicPr>
            <a:picLocks noChangeAspect="1"/>
          </p:cNvPicPr>
          <p:nvPr/>
        </p:nvPicPr>
        <p:blipFill>
          <a:blip r:embed="rId4"/>
          <a:stretch>
            <a:fillRect/>
          </a:stretch>
        </p:blipFill>
        <p:spPr>
          <a:xfrm>
            <a:off x="3778250" y="703580"/>
            <a:ext cx="5899785" cy="4732020"/>
          </a:xfrm>
          <a:prstGeom prst="rect">
            <a:avLst/>
          </a:prstGeom>
          <a:noFill/>
          <a:ln>
            <a:noFill/>
          </a:ln>
        </p:spPr>
      </p:pic>
      <p:sp>
        <p:nvSpPr>
          <p:cNvPr id="2" name="文本框 1"/>
          <p:cNvSpPr txBox="1"/>
          <p:nvPr/>
        </p:nvSpPr>
        <p:spPr>
          <a:xfrm>
            <a:off x="3347720" y="5645150"/>
            <a:ext cx="6761480" cy="368300"/>
          </a:xfrm>
          <a:prstGeom prst="rect">
            <a:avLst/>
          </a:prstGeom>
          <a:noFill/>
        </p:spPr>
        <p:txBody>
          <a:bodyPr wrap="none" rtlCol="0" anchor="t">
            <a:spAutoFit/>
          </a:bodyPr>
          <a:p>
            <a:r>
              <a:rPr lang="zh-CN" altLang="en-US">
                <a:solidFill>
                  <a:schemeClr val="accent1"/>
                </a:solidFill>
                <a:sym typeface="+mn-ea"/>
              </a:rPr>
              <a:t>本书中用到的ROS正是基于Linux操作系统的发行版Ubuntu运行的</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11" name="文本框 10"/>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8" name="文本框 7"/>
          <p:cNvSpPr txBox="1"/>
          <p:nvPr/>
        </p:nvSpPr>
        <p:spPr>
          <a:xfrm>
            <a:off x="4166235" y="4488180"/>
            <a:ext cx="3284220" cy="953135"/>
          </a:xfrm>
          <a:prstGeom prst="rect">
            <a:avLst/>
          </a:prstGeom>
          <a:solidFill>
            <a:schemeClr val="tx1">
              <a:lumMod val="95000"/>
              <a:lumOff val="5000"/>
            </a:schemeClr>
          </a:solidFill>
          <a:ln w="6350">
            <a:solidFill>
              <a:schemeClr val="bg1">
                <a:lumMod val="50000"/>
              </a:schemeClr>
            </a:solidFill>
            <a:prstDash val="solid"/>
          </a:ln>
        </p:spPr>
        <p:txBody>
          <a:bodyPr wrap="square" rtlCol="0">
            <a:spAutoFit/>
          </a:bodyPr>
          <a:p>
            <a:pPr algn="l">
              <a:lnSpc>
                <a:spcPct val="200000"/>
              </a:lnSpc>
            </a:pPr>
            <a:r>
              <a:rPr lang="zh-CN" altLang="en-US" sz="1400">
                <a:solidFill>
                  <a:schemeClr val="bg1"/>
                </a:solidFill>
              </a:rPr>
              <a:t>附录A ：Linux与SLAM性能优化的探讨</a:t>
            </a:r>
            <a:endParaRPr lang="zh-CN" altLang="en-US" sz="1400">
              <a:solidFill>
                <a:schemeClr val="bg1"/>
              </a:solidFill>
            </a:endParaRPr>
          </a:p>
          <a:p>
            <a:pPr algn="l">
              <a:lnSpc>
                <a:spcPct val="200000"/>
              </a:lnSpc>
            </a:pPr>
            <a:r>
              <a:rPr lang="zh-CN" altLang="en-US" sz="1400">
                <a:solidFill>
                  <a:schemeClr val="bg1"/>
                </a:solidFill>
              </a:rPr>
              <a:t>附录</a:t>
            </a:r>
            <a:r>
              <a:rPr lang="en-US" altLang="zh-CN" sz="1400">
                <a:solidFill>
                  <a:schemeClr val="bg1"/>
                </a:solidFill>
              </a:rPr>
              <a:t>B</a:t>
            </a:r>
            <a:r>
              <a:rPr lang="zh-CN" altLang="en-US" sz="1400">
                <a:solidFill>
                  <a:schemeClr val="bg1"/>
                </a:solidFill>
              </a:rPr>
              <a:t>：习题</a:t>
            </a:r>
            <a:endParaRPr lang="zh-CN" altLang="en-US" sz="1400">
              <a:solidFill>
                <a:schemeClr val="bg1"/>
              </a:solidFill>
            </a:endParaRPr>
          </a:p>
        </p:txBody>
      </p:sp>
      <p:sp>
        <p:nvSpPr>
          <p:cNvPr id="9" name="矩形 8"/>
          <p:cNvSpPr/>
          <p:nvPr/>
        </p:nvSpPr>
        <p:spPr>
          <a:xfrm>
            <a:off x="4084955" y="4629150"/>
            <a:ext cx="3449955" cy="371475"/>
          </a:xfrm>
          <a:prstGeom prst="rect">
            <a:avLst/>
          </a:prstGeom>
          <a:noFill/>
          <a:ln w="38100">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标题 4"/>
          <p:cNvSpPr>
            <a:spLocks noGrp="1"/>
          </p:cNvSpPr>
          <p:nvPr>
            <p:ph type="ctrTitle"/>
            <p:custDataLst>
              <p:tags r:id="rId2"/>
            </p:custDataLst>
          </p:nvPr>
        </p:nvSpPr>
        <p:spPr>
          <a:xfrm>
            <a:off x="481330" y="734695"/>
            <a:ext cx="1900555" cy="580390"/>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7" name="文本框 6"/>
          <p:cNvSpPr txBox="1"/>
          <p:nvPr/>
        </p:nvSpPr>
        <p:spPr>
          <a:xfrm>
            <a:off x="2552065" y="1324610"/>
            <a:ext cx="4288155" cy="3169285"/>
          </a:xfrm>
          <a:prstGeom prst="rect">
            <a:avLst/>
          </a:prstGeom>
          <a:noFill/>
        </p:spPr>
        <p:txBody>
          <a:bodyPr wrap="square" rtlCol="0">
            <a:spAutoFit/>
          </a:bodyPr>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操作系统概念</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2. Linux</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3.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发行版</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4. </a:t>
            </a:r>
            <a:r>
              <a:rPr lang="zh-CN" altLang="en-US" sz="2000" b="1" spc="300">
                <a:solidFill>
                  <a:srgbClr val="9CC2F0"/>
                </a:solidFill>
                <a:uFillTx/>
                <a:latin typeface="Arial" panose="020B0604020202020204" pitchFamily="34" charset="0"/>
                <a:ea typeface="微软雅黑" panose="020B0503020204020204" pitchFamily="34" charset="-122"/>
                <a:cs typeface="+mj-cs"/>
              </a:rPr>
              <a:t>安装</a:t>
            </a:r>
            <a:r>
              <a:rPr lang="en-US" altLang="zh-CN" sz="2000" b="1" spc="300">
                <a:solidFill>
                  <a:srgbClr val="9CC2F0"/>
                </a:solidFill>
                <a:uFillTx/>
                <a:latin typeface="Arial" panose="020B0604020202020204" pitchFamily="34" charset="0"/>
                <a:ea typeface="微软雅黑" panose="020B0503020204020204" pitchFamily="34" charset="-122"/>
                <a:cs typeface="+mj-cs"/>
              </a:rPr>
              <a:t>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5.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系统基础入门</a:t>
            </a:r>
            <a:endParaRPr lang="en-US" altLang="zh-CN" sz="2000">
              <a:solidFill>
                <a:schemeClr val="bg1"/>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3. Ubuntu</a:t>
            </a:r>
            <a:r>
              <a:rPr lang="zh-CN" altLang="en-US" sz="2000">
                <a:solidFill>
                  <a:srgbClr val="9CC2F0"/>
                </a:solidFill>
              </a:rPr>
              <a:t>发行版</a:t>
            </a:r>
            <a:endParaRPr lang="zh-CN" altLang="en-US" sz="2000">
              <a:solidFill>
                <a:srgbClr val="9CC2F0"/>
              </a:solidFill>
            </a:endParaRPr>
          </a:p>
        </p:txBody>
      </p:sp>
      <p:sp>
        <p:nvSpPr>
          <p:cNvPr id="16" name="文本框 15"/>
          <p:cNvSpPr txBox="1"/>
          <p:nvPr/>
        </p:nvSpPr>
        <p:spPr>
          <a:xfrm>
            <a:off x="526415" y="1496695"/>
            <a:ext cx="29578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分支代号</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发布时间</a:t>
            </a:r>
            <a:endParaRPr lang="zh-CN" altLang="en-US" sz="1400">
              <a:solidFill>
                <a:schemeClr val="bg1"/>
              </a:solidFill>
            </a:endParaRPr>
          </a:p>
          <a:p>
            <a:pPr marL="285750" indent="-285750">
              <a:lnSpc>
                <a:spcPct val="200000"/>
              </a:lnSpc>
              <a:buFont typeface="Wingdings" panose="05000000000000000000" charset="0"/>
              <a:buChar char="n"/>
            </a:pPr>
            <a:r>
              <a:rPr lang="zh-CN" altLang="en-US" sz="1400" b="0">
                <a:solidFill>
                  <a:schemeClr val="bg1"/>
                </a:solidFill>
                <a:latin typeface="+mn-ea"/>
              </a:rPr>
              <a:t>应用场景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硬件架构</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pic>
        <p:nvPicPr>
          <p:cNvPr id="10" name="图片 2"/>
          <p:cNvPicPr>
            <a:picLocks noChangeAspect="1"/>
          </p:cNvPicPr>
          <p:nvPr/>
        </p:nvPicPr>
        <p:blipFill>
          <a:blip r:embed="rId4"/>
          <a:stretch>
            <a:fillRect/>
          </a:stretch>
        </p:blipFill>
        <p:spPr>
          <a:xfrm>
            <a:off x="2539365" y="3469640"/>
            <a:ext cx="7602220" cy="2003425"/>
          </a:xfrm>
          <a:prstGeom prst="rect">
            <a:avLst/>
          </a:prstGeom>
          <a:noFill/>
          <a:ln>
            <a:noFill/>
          </a:ln>
        </p:spPr>
      </p:pic>
      <p:sp>
        <p:nvSpPr>
          <p:cNvPr id="26" name="文本框 25"/>
          <p:cNvSpPr txBox="1"/>
          <p:nvPr/>
        </p:nvSpPr>
        <p:spPr>
          <a:xfrm>
            <a:off x="2473325" y="1558290"/>
            <a:ext cx="1554480" cy="1753235"/>
          </a:xfrm>
          <a:prstGeom prst="rect">
            <a:avLst/>
          </a:prstGeom>
          <a:noFill/>
        </p:spPr>
        <p:txBody>
          <a:bodyPr wrap="none" rtlCol="0">
            <a:spAutoFit/>
          </a:bodyPr>
          <a:p>
            <a:pPr algn="l"/>
            <a:r>
              <a:rPr lang="en-US" altLang="zh-CN">
                <a:solidFill>
                  <a:schemeClr val="accent1"/>
                </a:solidFill>
              </a:rPr>
              <a:t>ubuntu studio</a:t>
            </a:r>
            <a:endParaRPr lang="en-US" altLang="zh-CN">
              <a:solidFill>
                <a:schemeClr val="accent1"/>
              </a:solidFill>
            </a:endParaRPr>
          </a:p>
          <a:p>
            <a:pPr algn="l"/>
            <a:r>
              <a:rPr lang="en-US" altLang="zh-CN">
                <a:solidFill>
                  <a:schemeClr val="accent1"/>
                </a:solidFill>
              </a:rPr>
              <a:t>ubuntu kylin</a:t>
            </a:r>
            <a:endParaRPr lang="en-US" altLang="zh-CN">
              <a:solidFill>
                <a:schemeClr val="accent1"/>
              </a:solidFill>
            </a:endParaRPr>
          </a:p>
          <a:p>
            <a:pPr algn="l"/>
            <a:r>
              <a:rPr lang="en-US" altLang="zh-CN">
                <a:solidFill>
                  <a:schemeClr val="accent1"/>
                </a:solidFill>
              </a:rPr>
              <a:t>ubuntu mate</a:t>
            </a:r>
            <a:endParaRPr lang="en-US" altLang="zh-CN">
              <a:solidFill>
                <a:schemeClr val="accent1"/>
              </a:solidFill>
            </a:endParaRPr>
          </a:p>
          <a:p>
            <a:pPr algn="l"/>
            <a:r>
              <a:rPr lang="en-US" altLang="zh-CN">
                <a:solidFill>
                  <a:schemeClr val="accent1"/>
                </a:solidFill>
              </a:rPr>
              <a:t>Kubuntu</a:t>
            </a:r>
            <a:endParaRPr lang="en-US" altLang="zh-CN">
              <a:solidFill>
                <a:schemeClr val="accent1"/>
              </a:solidFill>
            </a:endParaRPr>
          </a:p>
          <a:p>
            <a:pPr algn="l"/>
            <a:r>
              <a:rPr lang="en-US" altLang="zh-CN">
                <a:solidFill>
                  <a:schemeClr val="accent1"/>
                </a:solidFill>
                <a:sym typeface="+mn-ea"/>
              </a:rPr>
              <a:t>Xubuntu</a:t>
            </a:r>
            <a:endParaRPr lang="en-US" altLang="zh-CN">
              <a:solidFill>
                <a:schemeClr val="accent1"/>
              </a:solidFill>
            </a:endParaRPr>
          </a:p>
          <a:p>
            <a:pPr algn="l"/>
            <a:r>
              <a:rPr lang="en-US" altLang="zh-CN">
                <a:solidFill>
                  <a:schemeClr val="accent1"/>
                </a:solidFill>
                <a:sym typeface="+mn-ea"/>
              </a:rPr>
              <a:t>Lubuntu</a:t>
            </a:r>
            <a:endParaRPr lang="en-US" altLang="zh-CN">
              <a:solidFill>
                <a:schemeClr val="accent1"/>
              </a:solidFill>
              <a:sym typeface="+mn-ea"/>
            </a:endParaRPr>
          </a:p>
        </p:txBody>
      </p:sp>
      <p:sp>
        <p:nvSpPr>
          <p:cNvPr id="3" name="文本框 2"/>
          <p:cNvSpPr txBox="1"/>
          <p:nvPr/>
        </p:nvSpPr>
        <p:spPr>
          <a:xfrm>
            <a:off x="4005580" y="2395220"/>
            <a:ext cx="754380" cy="922020"/>
          </a:xfrm>
          <a:prstGeom prst="rect">
            <a:avLst/>
          </a:prstGeom>
          <a:noFill/>
        </p:spPr>
        <p:txBody>
          <a:bodyPr wrap="none" rtlCol="0">
            <a:spAutoFit/>
          </a:bodyPr>
          <a:p>
            <a:pPr algn="l"/>
            <a:r>
              <a:rPr lang="en-US" altLang="zh-CN">
                <a:solidFill>
                  <a:schemeClr val="accent1"/>
                </a:solidFill>
              </a:rPr>
              <a:t>14.04</a:t>
            </a:r>
            <a:endParaRPr lang="en-US" altLang="zh-CN">
              <a:solidFill>
                <a:schemeClr val="accent1"/>
              </a:solidFill>
            </a:endParaRPr>
          </a:p>
          <a:p>
            <a:pPr algn="l"/>
            <a:r>
              <a:rPr lang="en-US" altLang="zh-CN">
                <a:solidFill>
                  <a:schemeClr val="accent1"/>
                </a:solidFill>
              </a:rPr>
              <a:t>16.04</a:t>
            </a:r>
            <a:endParaRPr lang="en-US" altLang="zh-CN">
              <a:solidFill>
                <a:schemeClr val="accent1"/>
              </a:solidFill>
            </a:endParaRPr>
          </a:p>
          <a:p>
            <a:pPr algn="l"/>
            <a:r>
              <a:rPr lang="en-US" altLang="zh-CN">
                <a:solidFill>
                  <a:schemeClr val="accent1"/>
                </a:solidFill>
              </a:rPr>
              <a:t>18.04</a:t>
            </a:r>
            <a:endParaRPr lang="en-US" altLang="zh-CN">
              <a:solidFill>
                <a:schemeClr val="accent1"/>
              </a:solidFill>
            </a:endParaRPr>
          </a:p>
        </p:txBody>
      </p:sp>
      <p:sp>
        <p:nvSpPr>
          <p:cNvPr id="5" name="文本框 4"/>
          <p:cNvSpPr txBox="1"/>
          <p:nvPr/>
        </p:nvSpPr>
        <p:spPr>
          <a:xfrm>
            <a:off x="5593080" y="2646045"/>
            <a:ext cx="817880" cy="645160"/>
          </a:xfrm>
          <a:prstGeom prst="rect">
            <a:avLst/>
          </a:prstGeom>
          <a:noFill/>
        </p:spPr>
        <p:txBody>
          <a:bodyPr wrap="none" rtlCol="0">
            <a:spAutoFit/>
          </a:bodyPr>
          <a:p>
            <a:pPr algn="l"/>
            <a:r>
              <a:rPr lang="en-US" altLang="zh-CN">
                <a:solidFill>
                  <a:schemeClr val="accent1"/>
                </a:solidFill>
              </a:rPr>
              <a:t>core</a:t>
            </a:r>
            <a:endParaRPr lang="en-US" altLang="zh-CN">
              <a:solidFill>
                <a:schemeClr val="accent1"/>
              </a:solidFill>
            </a:endParaRPr>
          </a:p>
          <a:p>
            <a:pPr algn="l"/>
            <a:r>
              <a:rPr lang="en-US" altLang="zh-CN">
                <a:solidFill>
                  <a:schemeClr val="accent1"/>
                </a:solidFill>
              </a:rPr>
              <a:t>server</a:t>
            </a:r>
            <a:endParaRPr lang="en-US" altLang="zh-CN">
              <a:solidFill>
                <a:schemeClr val="accent1"/>
              </a:solidFill>
            </a:endParaRPr>
          </a:p>
        </p:txBody>
      </p:sp>
      <p:sp>
        <p:nvSpPr>
          <p:cNvPr id="9" name="文本框 8"/>
          <p:cNvSpPr txBox="1"/>
          <p:nvPr/>
        </p:nvSpPr>
        <p:spPr>
          <a:xfrm>
            <a:off x="6967855" y="2395220"/>
            <a:ext cx="830580" cy="922020"/>
          </a:xfrm>
          <a:prstGeom prst="rect">
            <a:avLst/>
          </a:prstGeom>
          <a:noFill/>
        </p:spPr>
        <p:txBody>
          <a:bodyPr wrap="none" rtlCol="0">
            <a:spAutoFit/>
          </a:bodyPr>
          <a:p>
            <a:pPr algn="l"/>
            <a:r>
              <a:rPr lang="en-US" altLang="zh-CN">
                <a:solidFill>
                  <a:schemeClr val="accent1"/>
                </a:solidFill>
              </a:rPr>
              <a:t>arm64</a:t>
            </a:r>
            <a:endParaRPr lang="en-US" altLang="zh-CN">
              <a:solidFill>
                <a:schemeClr val="accent1"/>
              </a:solidFill>
            </a:endParaRPr>
          </a:p>
          <a:p>
            <a:pPr algn="l"/>
            <a:r>
              <a:rPr lang="en-US" altLang="zh-CN">
                <a:solidFill>
                  <a:schemeClr val="accent1"/>
                </a:solidFill>
              </a:rPr>
              <a:t>armhf</a:t>
            </a:r>
            <a:endParaRPr lang="en-US" altLang="zh-CN">
              <a:solidFill>
                <a:schemeClr val="accent1"/>
              </a:solidFill>
            </a:endParaRPr>
          </a:p>
          <a:p>
            <a:pPr algn="l"/>
            <a:r>
              <a:rPr lang="en-US" altLang="zh-CN">
                <a:solidFill>
                  <a:schemeClr val="accent1"/>
                </a:solidFill>
              </a:rPr>
              <a:t>i386</a:t>
            </a:r>
            <a:endParaRPr lang="en-US" altLang="zh-CN">
              <a:solidFill>
                <a:schemeClr val="accent1"/>
              </a:solidFill>
            </a:endParaRPr>
          </a:p>
        </p:txBody>
      </p:sp>
      <p:sp>
        <p:nvSpPr>
          <p:cNvPr id="11" name="圆角矩形 10"/>
          <p:cNvSpPr/>
          <p:nvPr/>
        </p:nvSpPr>
        <p:spPr>
          <a:xfrm>
            <a:off x="6967855" y="2395220"/>
            <a:ext cx="830580" cy="58864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左大括号 11"/>
          <p:cNvSpPr/>
          <p:nvPr/>
        </p:nvSpPr>
        <p:spPr>
          <a:xfrm>
            <a:off x="7798435" y="2156460"/>
            <a:ext cx="207645" cy="106616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8119110" y="1907540"/>
            <a:ext cx="1339850" cy="1383665"/>
          </a:xfrm>
          <a:prstGeom prst="rect">
            <a:avLst/>
          </a:prstGeom>
          <a:noFill/>
        </p:spPr>
        <p:txBody>
          <a:bodyPr wrap="none" rtlCol="0">
            <a:spAutoFit/>
          </a:bodyPr>
          <a:p>
            <a:pPr algn="l">
              <a:lnSpc>
                <a:spcPct val="150000"/>
              </a:lnSpc>
            </a:pPr>
            <a:r>
              <a:rPr lang="zh-CN" altLang="en-US" sz="1400">
                <a:solidFill>
                  <a:schemeClr val="accent1"/>
                </a:solidFill>
              </a:rPr>
              <a:t>树莓派</a:t>
            </a:r>
            <a:endParaRPr lang="zh-CN" altLang="en-US" sz="1400">
              <a:solidFill>
                <a:schemeClr val="accent1"/>
              </a:solidFill>
            </a:endParaRPr>
          </a:p>
          <a:p>
            <a:pPr algn="l">
              <a:lnSpc>
                <a:spcPct val="150000"/>
              </a:lnSpc>
            </a:pPr>
            <a:r>
              <a:rPr lang="en-US" altLang="zh-CN" sz="1400">
                <a:solidFill>
                  <a:schemeClr val="accent1"/>
                </a:solidFill>
              </a:rPr>
              <a:t>RK3399</a:t>
            </a:r>
            <a:endParaRPr lang="en-US" altLang="zh-CN" sz="1400">
              <a:solidFill>
                <a:schemeClr val="accent1"/>
              </a:solidFill>
            </a:endParaRPr>
          </a:p>
          <a:p>
            <a:pPr algn="l">
              <a:lnSpc>
                <a:spcPct val="150000"/>
              </a:lnSpc>
            </a:pPr>
            <a:r>
              <a:rPr lang="en-US" altLang="zh-CN" sz="1400">
                <a:solidFill>
                  <a:schemeClr val="accent1"/>
                </a:solidFill>
              </a:rPr>
              <a:t>NVIDIA Jetson</a:t>
            </a:r>
            <a:endParaRPr lang="en-US" altLang="zh-CN" sz="1400">
              <a:solidFill>
                <a:schemeClr val="accent1"/>
              </a:solidFill>
            </a:endParaRPr>
          </a:p>
          <a:p>
            <a:pPr algn="l">
              <a:lnSpc>
                <a:spcPct val="150000"/>
              </a:lnSpc>
            </a:pPr>
            <a:r>
              <a:rPr lang="en-US" altLang="zh-CN" sz="1400">
                <a:solidFill>
                  <a:schemeClr val="accent1"/>
                </a:solidFill>
              </a:rPr>
              <a:t>......</a:t>
            </a:r>
            <a:endParaRPr lang="en-US" altLang="zh-CN" sz="1400">
              <a:solidFill>
                <a:schemeClr val="accent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P spid="5" grpId="0"/>
      <p:bldP spid="9" grpId="0"/>
      <p:bldP spid="11" grpId="0" animBg="1"/>
      <p:bldP spid="12"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标题 4"/>
          <p:cNvSpPr>
            <a:spLocks noGrp="1"/>
          </p:cNvSpPr>
          <p:nvPr>
            <p:ph type="ctrTitle"/>
            <p:custDataLst>
              <p:tags r:id="rId2"/>
            </p:custDataLst>
          </p:nvPr>
        </p:nvSpPr>
        <p:spPr>
          <a:xfrm>
            <a:off x="481330" y="734695"/>
            <a:ext cx="1900555" cy="580390"/>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7" name="文本框 6"/>
          <p:cNvSpPr txBox="1"/>
          <p:nvPr/>
        </p:nvSpPr>
        <p:spPr>
          <a:xfrm>
            <a:off x="2552065" y="1324610"/>
            <a:ext cx="4288155" cy="3169285"/>
          </a:xfrm>
          <a:prstGeom prst="rect">
            <a:avLst/>
          </a:prstGeom>
          <a:noFill/>
        </p:spPr>
        <p:txBody>
          <a:bodyPr wrap="square" rtlCol="0">
            <a:spAutoFit/>
          </a:bodyPr>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操作系统概念</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2. Linux</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3.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发行版</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4. </a:t>
            </a:r>
            <a:r>
              <a:rPr lang="zh-CN" altLang="en-US" sz="2000" b="1" spc="300">
                <a:solidFill>
                  <a:srgbClr val="9CC2F0"/>
                </a:solidFill>
                <a:uFillTx/>
                <a:latin typeface="Arial" panose="020B0604020202020204" pitchFamily="34" charset="0"/>
                <a:ea typeface="微软雅黑" panose="020B0503020204020204" pitchFamily="34" charset="-122"/>
                <a:cs typeface="+mj-cs"/>
              </a:rPr>
              <a:t>安装</a:t>
            </a:r>
            <a:r>
              <a:rPr lang="en-US" altLang="zh-CN" sz="2000" b="1" spc="300">
                <a:solidFill>
                  <a:srgbClr val="9CC2F0"/>
                </a:solidFill>
                <a:uFillTx/>
                <a:latin typeface="Arial" panose="020B0604020202020204" pitchFamily="34" charset="0"/>
                <a:ea typeface="微软雅黑" panose="020B0503020204020204" pitchFamily="34" charset="-122"/>
                <a:cs typeface="+mj-cs"/>
              </a:rPr>
              <a:t>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5.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系统基础入门</a:t>
            </a:r>
            <a:endParaRPr lang="en-US" altLang="zh-CN" sz="2000">
              <a:solidFill>
                <a:schemeClr val="bg1"/>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3" end="3"/>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矩形 1"/>
          <p:cNvSpPr/>
          <p:nvPr/>
        </p:nvSpPr>
        <p:spPr>
          <a:xfrm>
            <a:off x="1985645" y="1657350"/>
            <a:ext cx="2867025"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a:t>物理机</a:t>
            </a:r>
            <a:endParaRPr lang="zh-CN" altLang="en-US"/>
          </a:p>
        </p:txBody>
      </p:sp>
      <p:sp>
        <p:nvSpPr>
          <p:cNvPr id="7" name="矩形 6"/>
          <p:cNvSpPr/>
          <p:nvPr/>
        </p:nvSpPr>
        <p:spPr>
          <a:xfrm>
            <a:off x="2162175" y="2876550"/>
            <a:ext cx="25146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Ubuntu</a:t>
            </a:r>
            <a:endParaRPr lang="en-US" altLang="zh-CN"/>
          </a:p>
        </p:txBody>
      </p:sp>
      <p:sp>
        <p:nvSpPr>
          <p:cNvPr id="8" name="矩形 7"/>
          <p:cNvSpPr/>
          <p:nvPr/>
        </p:nvSpPr>
        <p:spPr>
          <a:xfrm>
            <a:off x="7141845" y="1657350"/>
            <a:ext cx="2867025"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a:t>物理机</a:t>
            </a:r>
            <a:endParaRPr lang="zh-CN" altLang="en-US"/>
          </a:p>
        </p:txBody>
      </p:sp>
      <p:sp>
        <p:nvSpPr>
          <p:cNvPr id="18" name="矩形 17"/>
          <p:cNvSpPr/>
          <p:nvPr/>
        </p:nvSpPr>
        <p:spPr>
          <a:xfrm>
            <a:off x="7318375" y="2381250"/>
            <a:ext cx="2514600" cy="1486535"/>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p>
            <a:pPr algn="ctr"/>
            <a:r>
              <a:rPr lang="en-US" altLang="zh-CN"/>
              <a:t>Windows</a:t>
            </a:r>
            <a:r>
              <a:rPr lang="zh-CN" altLang="en-US"/>
              <a:t>系统</a:t>
            </a:r>
            <a:endParaRPr lang="zh-CN" altLang="en-US"/>
          </a:p>
        </p:txBody>
      </p:sp>
      <p:sp>
        <p:nvSpPr>
          <p:cNvPr id="19" name="矩形 18"/>
          <p:cNvSpPr/>
          <p:nvPr/>
        </p:nvSpPr>
        <p:spPr>
          <a:xfrm>
            <a:off x="7560945" y="2876550"/>
            <a:ext cx="2029460" cy="921385"/>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p>
            <a:pPr algn="ctr"/>
            <a:r>
              <a:rPr lang="zh-CN" altLang="en-US"/>
              <a:t>虚拟机</a:t>
            </a:r>
            <a:endParaRPr lang="zh-CN" altLang="en-US"/>
          </a:p>
        </p:txBody>
      </p:sp>
      <p:sp>
        <p:nvSpPr>
          <p:cNvPr id="17" name="矩形 16"/>
          <p:cNvSpPr/>
          <p:nvPr/>
        </p:nvSpPr>
        <p:spPr>
          <a:xfrm>
            <a:off x="7955915" y="3299460"/>
            <a:ext cx="1238885" cy="4013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Ubuntu</a:t>
            </a:r>
            <a:endParaRPr lang="en-US" altLang="zh-CN"/>
          </a:p>
        </p:txBody>
      </p:sp>
      <p:sp>
        <p:nvSpPr>
          <p:cNvPr id="21" name="文本框 20"/>
          <p:cNvSpPr txBox="1"/>
          <p:nvPr/>
        </p:nvSpPr>
        <p:spPr>
          <a:xfrm>
            <a:off x="3035300" y="4340225"/>
            <a:ext cx="767080" cy="368300"/>
          </a:xfrm>
          <a:prstGeom prst="rect">
            <a:avLst/>
          </a:prstGeom>
          <a:noFill/>
        </p:spPr>
        <p:txBody>
          <a:bodyPr wrap="none" rtlCol="0" anchor="t">
            <a:spAutoFit/>
          </a:bodyPr>
          <a:p>
            <a:r>
              <a:rPr lang="zh-CN" altLang="en-US">
                <a:solidFill>
                  <a:schemeClr val="accent1"/>
                </a:solidFill>
                <a:sym typeface="+mn-ea"/>
              </a:rPr>
              <a:t>方案</a:t>
            </a:r>
            <a:r>
              <a:rPr lang="en-US" altLang="zh-CN">
                <a:solidFill>
                  <a:schemeClr val="accent1"/>
                </a:solidFill>
                <a:sym typeface="+mn-ea"/>
              </a:rPr>
              <a:t>1</a:t>
            </a:r>
            <a:endParaRPr lang="en-US" altLang="zh-CN">
              <a:solidFill>
                <a:schemeClr val="accent1"/>
              </a:solidFill>
              <a:sym typeface="+mn-ea"/>
            </a:endParaRPr>
          </a:p>
        </p:txBody>
      </p:sp>
      <p:sp>
        <p:nvSpPr>
          <p:cNvPr id="22" name="文本框 21"/>
          <p:cNvSpPr txBox="1"/>
          <p:nvPr/>
        </p:nvSpPr>
        <p:spPr>
          <a:xfrm>
            <a:off x="8192135" y="4340225"/>
            <a:ext cx="767080" cy="368300"/>
          </a:xfrm>
          <a:prstGeom prst="rect">
            <a:avLst/>
          </a:prstGeom>
          <a:noFill/>
        </p:spPr>
        <p:txBody>
          <a:bodyPr wrap="none" rtlCol="0" anchor="t">
            <a:spAutoFit/>
          </a:bodyPr>
          <a:p>
            <a:r>
              <a:rPr lang="zh-CN" altLang="en-US">
                <a:solidFill>
                  <a:schemeClr val="accent1"/>
                </a:solidFill>
                <a:sym typeface="+mn-ea"/>
              </a:rPr>
              <a:t>方案</a:t>
            </a:r>
            <a:r>
              <a:rPr lang="en-US" altLang="zh-CN">
                <a:solidFill>
                  <a:schemeClr val="accent1"/>
                </a:solidFill>
                <a:sym typeface="+mn-ea"/>
              </a:rPr>
              <a:t>2</a:t>
            </a:r>
            <a:endParaRPr lang="en-US" altLang="zh-CN">
              <a:solidFill>
                <a:schemeClr val="accent1"/>
              </a:solidFill>
              <a:sym typeface="+mn-ea"/>
            </a:endParaRPr>
          </a:p>
        </p:txBody>
      </p:sp>
      <p:sp>
        <p:nvSpPr>
          <p:cNvPr id="16" name="文本框 15"/>
          <p:cNvSpPr txBox="1"/>
          <p:nvPr/>
        </p:nvSpPr>
        <p:spPr>
          <a:xfrm>
            <a:off x="1939925" y="4708525"/>
            <a:ext cx="2957830" cy="521970"/>
          </a:xfrm>
          <a:prstGeom prst="rect">
            <a:avLst/>
          </a:prstGeom>
          <a:noFill/>
          <a:ln w="9525">
            <a:noFill/>
          </a:ln>
        </p:spPr>
        <p:txBody>
          <a:bodyPr wrap="square">
            <a:spAutoFit/>
          </a:bodyPr>
          <a:p>
            <a:pPr indent="0" algn="ctr">
              <a:lnSpc>
                <a:spcPct val="200000"/>
              </a:lnSpc>
              <a:buNone/>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b="0">
              <a:solidFill>
                <a:schemeClr val="bg1"/>
              </a:solidFill>
              <a:latin typeface="+mn-ea"/>
            </a:endParaRPr>
          </a:p>
        </p:txBody>
      </p:sp>
      <p:sp>
        <p:nvSpPr>
          <p:cNvPr id="3" name="文本框 2"/>
          <p:cNvSpPr txBox="1"/>
          <p:nvPr/>
        </p:nvSpPr>
        <p:spPr>
          <a:xfrm>
            <a:off x="7096125" y="4708525"/>
            <a:ext cx="2957830" cy="521970"/>
          </a:xfrm>
          <a:prstGeom prst="rect">
            <a:avLst/>
          </a:prstGeom>
          <a:noFill/>
          <a:ln w="9525">
            <a:noFill/>
          </a:ln>
        </p:spPr>
        <p:txBody>
          <a:bodyPr wrap="square">
            <a:spAutoFit/>
          </a:bodyPr>
          <a:p>
            <a:pPr indent="0" algn="ctr">
              <a:lnSpc>
                <a:spcPct val="200000"/>
              </a:lnSpc>
              <a:buNone/>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95783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5" name="文本框 4"/>
          <p:cNvSpPr txBox="1"/>
          <p:nvPr/>
        </p:nvSpPr>
        <p:spPr>
          <a:xfrm>
            <a:off x="3484245" y="1349375"/>
            <a:ext cx="1071880" cy="306705"/>
          </a:xfrm>
          <a:prstGeom prst="rect">
            <a:avLst/>
          </a:prstGeom>
          <a:noFill/>
        </p:spPr>
        <p:txBody>
          <a:bodyPr wrap="none" rtlCol="0" anchor="t">
            <a:spAutoFit/>
          </a:bodyPr>
          <a:p>
            <a:r>
              <a:rPr lang="zh-CN" altLang="en-US" sz="1400">
                <a:solidFill>
                  <a:schemeClr val="bg1"/>
                </a:solidFill>
                <a:sym typeface="+mn-ea"/>
              </a:rPr>
              <a:t>独立盘安装</a:t>
            </a:r>
            <a:endParaRPr lang="zh-CN" altLang="en-US" sz="1400">
              <a:solidFill>
                <a:schemeClr val="bg1"/>
              </a:solidFill>
              <a:sym typeface="+mn-ea"/>
            </a:endParaRPr>
          </a:p>
        </p:txBody>
      </p:sp>
      <p:sp>
        <p:nvSpPr>
          <p:cNvPr id="9" name="文本框 8"/>
          <p:cNvSpPr txBox="1"/>
          <p:nvPr/>
        </p:nvSpPr>
        <p:spPr>
          <a:xfrm>
            <a:off x="3484245" y="1990725"/>
            <a:ext cx="1071880" cy="306705"/>
          </a:xfrm>
          <a:prstGeom prst="rect">
            <a:avLst/>
          </a:prstGeom>
          <a:noFill/>
        </p:spPr>
        <p:txBody>
          <a:bodyPr wrap="none" rtlCol="0" anchor="t">
            <a:spAutoFit/>
          </a:bodyPr>
          <a:p>
            <a:r>
              <a:rPr lang="zh-CN" altLang="en-US" sz="1400">
                <a:solidFill>
                  <a:schemeClr val="bg1"/>
                </a:solidFill>
                <a:sym typeface="+mn-ea"/>
              </a:rPr>
              <a:t>双系统安装</a:t>
            </a:r>
            <a:endParaRPr lang="zh-CN" altLang="en-US" sz="1400">
              <a:solidFill>
                <a:schemeClr val="bg1"/>
              </a:solidFill>
              <a:sym typeface="+mn-ea"/>
            </a:endParaRPr>
          </a:p>
        </p:txBody>
      </p:sp>
      <p:sp>
        <p:nvSpPr>
          <p:cNvPr id="11" name="文本框 10"/>
          <p:cNvSpPr txBox="1"/>
          <p:nvPr/>
        </p:nvSpPr>
        <p:spPr>
          <a:xfrm>
            <a:off x="8909685" y="3932555"/>
            <a:ext cx="2504440" cy="1168400"/>
          </a:xfrm>
          <a:prstGeom prst="rect">
            <a:avLst/>
          </a:prstGeom>
          <a:noFill/>
        </p:spPr>
        <p:txBody>
          <a:bodyPr wrap="none" rtlCol="0" anchor="t">
            <a:spAutoFit/>
          </a:bodyPr>
          <a:p>
            <a:pPr marL="285750" indent="-285750" algn="l">
              <a:buFont typeface="Wingdings" panose="05000000000000000000" charset="0"/>
              <a:buChar char="ü"/>
            </a:pPr>
            <a:r>
              <a:rPr lang="en-US" altLang="zh-CN" sz="1400">
                <a:solidFill>
                  <a:schemeClr val="bg1"/>
                </a:solidFill>
                <a:sym typeface="+mn-ea"/>
              </a:rPr>
              <a:t>3.5</a:t>
            </a:r>
            <a:r>
              <a:rPr lang="zh-CN" altLang="en-US" sz="1400">
                <a:solidFill>
                  <a:schemeClr val="bg1"/>
                </a:solidFill>
                <a:sym typeface="+mn-ea"/>
              </a:rPr>
              <a:t>英寸硬盘（</a:t>
            </a:r>
            <a:r>
              <a:rPr lang="en-US" altLang="zh-CN" sz="1400">
                <a:solidFill>
                  <a:schemeClr val="bg1"/>
                </a:solidFill>
                <a:sym typeface="+mn-ea"/>
              </a:rPr>
              <a:t>HDD</a:t>
            </a:r>
            <a:r>
              <a:rPr lang="zh-CN" altLang="en-US" sz="1400">
                <a:solidFill>
                  <a:schemeClr val="bg1"/>
                </a:solidFill>
                <a:sym typeface="+mn-ea"/>
              </a:rPr>
              <a:t>）</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2.5</a:t>
            </a:r>
            <a:r>
              <a:rPr lang="zh-CN" altLang="en-US" sz="1400">
                <a:solidFill>
                  <a:schemeClr val="bg1"/>
                </a:solidFill>
                <a:sym typeface="+mn-ea"/>
              </a:rPr>
              <a:t>英</a:t>
            </a:r>
            <a:r>
              <a:rPr lang="zh-CN" altLang="en-US" sz="1400">
                <a:solidFill>
                  <a:schemeClr val="bg1"/>
                </a:solidFill>
                <a:sym typeface="+mn-ea"/>
              </a:rPr>
              <a:t>寸硬盘（</a:t>
            </a:r>
            <a:r>
              <a:rPr lang="en-US" altLang="zh-CN" sz="1400">
                <a:solidFill>
                  <a:schemeClr val="bg1"/>
                </a:solidFill>
                <a:sym typeface="+mn-ea"/>
              </a:rPr>
              <a:t>HDD</a:t>
            </a:r>
            <a:r>
              <a:rPr lang="zh-CN" altLang="en-US" sz="1400">
                <a:solidFill>
                  <a:schemeClr val="bg1"/>
                </a:solidFill>
                <a:sym typeface="+mn-ea"/>
              </a:rPr>
              <a:t>）</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2.5</a:t>
            </a:r>
            <a:r>
              <a:rPr lang="zh-CN" altLang="en-US" sz="1400">
                <a:solidFill>
                  <a:schemeClr val="bg1"/>
                </a:solidFill>
                <a:sym typeface="+mn-ea"/>
              </a:rPr>
              <a:t>英</a:t>
            </a:r>
            <a:r>
              <a:rPr lang="zh-CN" altLang="en-US" sz="1400">
                <a:solidFill>
                  <a:schemeClr val="bg1"/>
                </a:solidFill>
                <a:sym typeface="+mn-ea"/>
              </a:rPr>
              <a:t>寸固态硬盘（</a:t>
            </a:r>
            <a:r>
              <a:rPr lang="en-US" altLang="zh-CN" sz="1400">
                <a:solidFill>
                  <a:schemeClr val="bg1"/>
                </a:solidFill>
                <a:sym typeface="+mn-ea"/>
              </a:rPr>
              <a:t>SSD</a:t>
            </a:r>
            <a:r>
              <a:rPr lang="zh-CN" altLang="en-US" sz="1400">
                <a:solidFill>
                  <a:schemeClr val="bg1"/>
                </a:solidFill>
                <a:sym typeface="+mn-ea"/>
              </a:rPr>
              <a:t>）</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PCIe</a:t>
            </a:r>
            <a:r>
              <a:rPr lang="zh-CN" altLang="en-US" sz="1400">
                <a:solidFill>
                  <a:schemeClr val="bg1"/>
                </a:solidFill>
                <a:sym typeface="+mn-ea"/>
              </a:rPr>
              <a:t>固态硬盘（</a:t>
            </a:r>
            <a:r>
              <a:rPr lang="en-US" altLang="zh-CN" sz="1400">
                <a:solidFill>
                  <a:schemeClr val="bg1"/>
                </a:solidFill>
                <a:sym typeface="+mn-ea"/>
              </a:rPr>
              <a:t>SSD</a:t>
            </a:r>
            <a:r>
              <a:rPr lang="zh-CN" altLang="en-US" sz="1400">
                <a:solidFill>
                  <a:schemeClr val="bg1"/>
                </a:solidFill>
                <a:sym typeface="+mn-ea"/>
              </a:rPr>
              <a:t>）</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p:txBody>
      </p:sp>
      <p:sp>
        <p:nvSpPr>
          <p:cNvPr id="30" name="左大括号 29"/>
          <p:cNvSpPr/>
          <p:nvPr/>
        </p:nvSpPr>
        <p:spPr>
          <a:xfrm>
            <a:off x="3009900" y="1506220"/>
            <a:ext cx="485775" cy="666750"/>
          </a:xfrm>
          <a:prstGeom prst="leftBrace">
            <a:avLst>
              <a:gd name="adj1" fmla="val 20389"/>
              <a:gd name="adj2" fmla="val 52571"/>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62250" y="5762625"/>
            <a:ext cx="5212080" cy="922020"/>
          </a:xfrm>
          <a:prstGeom prst="rect">
            <a:avLst/>
          </a:prstGeom>
          <a:noFill/>
        </p:spPr>
        <p:txBody>
          <a:bodyPr wrap="none" rtlCol="0" anchor="t">
            <a:spAutoFit/>
          </a:bodyPr>
          <a:p>
            <a:pPr algn="l">
              <a:lnSpc>
                <a:spcPct val="150000"/>
              </a:lnSpc>
            </a:pPr>
            <a:r>
              <a:rPr lang="zh-CN" altLang="en-US">
                <a:solidFill>
                  <a:srgbClr val="FFFF00"/>
                </a:solidFill>
                <a:sym typeface="+mn-ea"/>
              </a:rPr>
              <a:t>思考：</a:t>
            </a:r>
            <a:endParaRPr lang="zh-CN" altLang="en-US">
              <a:solidFill>
                <a:srgbClr val="FFFF00"/>
              </a:solidFill>
              <a:sym typeface="+mn-ea"/>
            </a:endParaRPr>
          </a:p>
          <a:p>
            <a:pPr algn="l">
              <a:lnSpc>
                <a:spcPct val="150000"/>
              </a:lnSpc>
            </a:pPr>
            <a:r>
              <a:rPr lang="zh-CN" altLang="en-US">
                <a:solidFill>
                  <a:srgbClr val="FFFF00"/>
                </a:solidFill>
                <a:sym typeface="+mn-ea"/>
              </a:rPr>
              <a:t>存储在</a:t>
            </a:r>
            <a:r>
              <a:rPr lang="zh-CN" altLang="en-US">
                <a:solidFill>
                  <a:srgbClr val="FFFF00"/>
                </a:solidFill>
                <a:sym typeface="+mn-ea"/>
              </a:rPr>
              <a:t>硬盘中</a:t>
            </a:r>
            <a:r>
              <a:rPr lang="zh-CN" altLang="en-US">
                <a:solidFill>
                  <a:srgbClr val="FFFF00"/>
                </a:solidFill>
                <a:sym typeface="+mn-ea"/>
              </a:rPr>
              <a:t>的操作系统文件是如何被加载的呢？</a:t>
            </a:r>
            <a:endParaRPr lang="zh-CN" altLang="en-US">
              <a:solidFill>
                <a:srgbClr val="FFFF00"/>
              </a:solidFill>
              <a:sym typeface="+mn-ea"/>
            </a:endParaRPr>
          </a:p>
        </p:txBody>
      </p:sp>
      <p:pic>
        <p:nvPicPr>
          <p:cNvPr id="44" name="图片 43"/>
          <p:cNvPicPr>
            <a:picLocks noChangeAspect="1"/>
          </p:cNvPicPr>
          <p:nvPr/>
        </p:nvPicPr>
        <p:blipFill>
          <a:blip r:embed="rId4"/>
          <a:stretch>
            <a:fillRect/>
          </a:stretch>
        </p:blipFill>
        <p:spPr>
          <a:xfrm>
            <a:off x="1085850" y="2708275"/>
            <a:ext cx="1911350" cy="2524125"/>
          </a:xfrm>
          <a:prstGeom prst="rect">
            <a:avLst/>
          </a:prstGeom>
        </p:spPr>
      </p:pic>
      <p:sp>
        <p:nvSpPr>
          <p:cNvPr id="45" name="文本框 44"/>
          <p:cNvSpPr txBox="1"/>
          <p:nvPr/>
        </p:nvSpPr>
        <p:spPr>
          <a:xfrm>
            <a:off x="1470660" y="5274945"/>
            <a:ext cx="1141730" cy="306705"/>
          </a:xfrm>
          <a:prstGeom prst="rect">
            <a:avLst/>
          </a:prstGeom>
          <a:noFill/>
        </p:spPr>
        <p:txBody>
          <a:bodyPr wrap="none" rtlCol="0" anchor="t">
            <a:spAutoFit/>
          </a:bodyPr>
          <a:p>
            <a:r>
              <a:rPr lang="en-US" altLang="zh-CN" sz="1400">
                <a:solidFill>
                  <a:schemeClr val="bg1"/>
                </a:solidFill>
                <a:sym typeface="+mn-ea"/>
              </a:rPr>
              <a:t>3.5</a:t>
            </a:r>
            <a:r>
              <a:rPr lang="zh-CN" altLang="en-US" sz="1400">
                <a:solidFill>
                  <a:schemeClr val="bg1"/>
                </a:solidFill>
                <a:sym typeface="+mn-ea"/>
              </a:rPr>
              <a:t>英寸硬盘</a:t>
            </a:r>
            <a:endParaRPr lang="zh-CN" altLang="en-US" sz="1400">
              <a:solidFill>
                <a:schemeClr val="bg1"/>
              </a:solidFill>
              <a:sym typeface="+mn-ea"/>
            </a:endParaRPr>
          </a:p>
        </p:txBody>
      </p:sp>
      <p:pic>
        <p:nvPicPr>
          <p:cNvPr id="47" name="图片 46"/>
          <p:cNvPicPr>
            <a:picLocks noChangeAspect="1"/>
          </p:cNvPicPr>
          <p:nvPr/>
        </p:nvPicPr>
        <p:blipFill>
          <a:blip r:embed="rId5"/>
          <a:stretch>
            <a:fillRect/>
          </a:stretch>
        </p:blipFill>
        <p:spPr>
          <a:xfrm>
            <a:off x="3314700" y="3373120"/>
            <a:ext cx="1540510" cy="1819910"/>
          </a:xfrm>
          <a:prstGeom prst="rect">
            <a:avLst/>
          </a:prstGeom>
        </p:spPr>
      </p:pic>
      <p:sp>
        <p:nvSpPr>
          <p:cNvPr id="48" name="文本框 47"/>
          <p:cNvSpPr txBox="1"/>
          <p:nvPr/>
        </p:nvSpPr>
        <p:spPr>
          <a:xfrm>
            <a:off x="3514090" y="5274945"/>
            <a:ext cx="1141730" cy="306705"/>
          </a:xfrm>
          <a:prstGeom prst="rect">
            <a:avLst/>
          </a:prstGeom>
          <a:noFill/>
        </p:spPr>
        <p:txBody>
          <a:bodyPr wrap="none" rtlCol="0" anchor="t">
            <a:spAutoFit/>
          </a:bodyPr>
          <a:p>
            <a:r>
              <a:rPr lang="en-US" altLang="zh-CN" sz="1400">
                <a:solidFill>
                  <a:schemeClr val="bg1"/>
                </a:solidFill>
                <a:sym typeface="+mn-ea"/>
              </a:rPr>
              <a:t>2.5</a:t>
            </a:r>
            <a:r>
              <a:rPr lang="zh-CN" altLang="en-US" sz="1400">
                <a:solidFill>
                  <a:schemeClr val="bg1"/>
                </a:solidFill>
                <a:sym typeface="+mn-ea"/>
              </a:rPr>
              <a:t>英寸硬盘</a:t>
            </a:r>
            <a:endParaRPr lang="zh-CN" altLang="en-US" sz="1400">
              <a:solidFill>
                <a:schemeClr val="bg1"/>
              </a:solidFill>
              <a:sym typeface="+mn-ea"/>
            </a:endParaRPr>
          </a:p>
        </p:txBody>
      </p:sp>
      <p:pic>
        <p:nvPicPr>
          <p:cNvPr id="49" name="图片 48"/>
          <p:cNvPicPr>
            <a:picLocks noChangeAspect="1"/>
          </p:cNvPicPr>
          <p:nvPr/>
        </p:nvPicPr>
        <p:blipFill>
          <a:blip r:embed="rId6"/>
          <a:stretch>
            <a:fillRect/>
          </a:stretch>
        </p:blipFill>
        <p:spPr>
          <a:xfrm>
            <a:off x="5172710" y="3359785"/>
            <a:ext cx="1504950" cy="1833245"/>
          </a:xfrm>
          <a:prstGeom prst="rect">
            <a:avLst/>
          </a:prstGeom>
        </p:spPr>
      </p:pic>
      <p:sp>
        <p:nvSpPr>
          <p:cNvPr id="50" name="文本框 49"/>
          <p:cNvSpPr txBox="1"/>
          <p:nvPr/>
        </p:nvSpPr>
        <p:spPr>
          <a:xfrm>
            <a:off x="5172710" y="5274945"/>
            <a:ext cx="1497330" cy="306705"/>
          </a:xfrm>
          <a:prstGeom prst="rect">
            <a:avLst/>
          </a:prstGeom>
          <a:noFill/>
        </p:spPr>
        <p:txBody>
          <a:bodyPr wrap="none" rtlCol="0" anchor="t">
            <a:spAutoFit/>
          </a:bodyPr>
          <a:p>
            <a:r>
              <a:rPr lang="en-US" altLang="zh-CN" sz="1400">
                <a:solidFill>
                  <a:schemeClr val="bg1"/>
                </a:solidFill>
                <a:sym typeface="+mn-ea"/>
              </a:rPr>
              <a:t>2.5</a:t>
            </a:r>
            <a:r>
              <a:rPr lang="zh-CN" altLang="en-US" sz="1400">
                <a:solidFill>
                  <a:schemeClr val="bg1"/>
                </a:solidFill>
                <a:sym typeface="+mn-ea"/>
              </a:rPr>
              <a:t>英寸固态硬盘</a:t>
            </a:r>
            <a:endParaRPr lang="zh-CN" altLang="en-US" sz="1400">
              <a:solidFill>
                <a:schemeClr val="bg1"/>
              </a:solidFill>
              <a:sym typeface="+mn-ea"/>
            </a:endParaRPr>
          </a:p>
        </p:txBody>
      </p:sp>
      <p:pic>
        <p:nvPicPr>
          <p:cNvPr id="51" name="图片 50"/>
          <p:cNvPicPr>
            <a:picLocks noChangeAspect="1"/>
          </p:cNvPicPr>
          <p:nvPr/>
        </p:nvPicPr>
        <p:blipFill>
          <a:blip r:embed="rId7"/>
          <a:stretch>
            <a:fillRect/>
          </a:stretch>
        </p:blipFill>
        <p:spPr>
          <a:xfrm>
            <a:off x="6828155" y="3458845"/>
            <a:ext cx="1781810" cy="533400"/>
          </a:xfrm>
          <a:prstGeom prst="rect">
            <a:avLst/>
          </a:prstGeom>
        </p:spPr>
      </p:pic>
      <p:sp>
        <p:nvSpPr>
          <p:cNvPr id="52" name="文本框 51"/>
          <p:cNvSpPr txBox="1"/>
          <p:nvPr/>
        </p:nvSpPr>
        <p:spPr>
          <a:xfrm>
            <a:off x="7066280" y="4062095"/>
            <a:ext cx="1289685" cy="306705"/>
          </a:xfrm>
          <a:prstGeom prst="rect">
            <a:avLst/>
          </a:prstGeom>
          <a:noFill/>
        </p:spPr>
        <p:txBody>
          <a:bodyPr wrap="none" rtlCol="0" anchor="t">
            <a:spAutoFit/>
          </a:bodyPr>
          <a:p>
            <a:r>
              <a:rPr lang="en-US" altLang="zh-CN" sz="1400">
                <a:solidFill>
                  <a:schemeClr val="bg1"/>
                </a:solidFill>
                <a:sym typeface="+mn-ea"/>
              </a:rPr>
              <a:t>PCIe</a:t>
            </a:r>
            <a:r>
              <a:rPr lang="zh-CN" altLang="en-US" sz="1400">
                <a:solidFill>
                  <a:schemeClr val="bg1"/>
                </a:solidFill>
                <a:sym typeface="+mn-ea"/>
              </a:rPr>
              <a:t>固态硬盘</a:t>
            </a:r>
            <a:endParaRPr lang="zh-CN" altLang="en-US" sz="1400">
              <a:solidFill>
                <a:schemeClr val="bg1"/>
              </a:solidFill>
              <a:sym typeface="+mn-ea"/>
            </a:endParaRPr>
          </a:p>
        </p:txBody>
      </p:sp>
      <p:pic>
        <p:nvPicPr>
          <p:cNvPr id="53" name="图片 52"/>
          <p:cNvPicPr>
            <a:picLocks noChangeAspect="1"/>
          </p:cNvPicPr>
          <p:nvPr/>
        </p:nvPicPr>
        <p:blipFill>
          <a:blip r:embed="rId8"/>
          <a:stretch>
            <a:fillRect/>
          </a:stretch>
        </p:blipFill>
        <p:spPr>
          <a:xfrm>
            <a:off x="6995160" y="4733290"/>
            <a:ext cx="1304290" cy="488950"/>
          </a:xfrm>
          <a:prstGeom prst="rect">
            <a:avLst/>
          </a:prstGeom>
        </p:spPr>
      </p:pic>
      <p:sp>
        <p:nvSpPr>
          <p:cNvPr id="54" name="文本框 53"/>
          <p:cNvSpPr txBox="1"/>
          <p:nvPr/>
        </p:nvSpPr>
        <p:spPr>
          <a:xfrm>
            <a:off x="7433310" y="5274945"/>
            <a:ext cx="488950" cy="306705"/>
          </a:xfrm>
          <a:prstGeom prst="rect">
            <a:avLst/>
          </a:prstGeom>
          <a:noFill/>
        </p:spPr>
        <p:txBody>
          <a:bodyPr wrap="none" rtlCol="0" anchor="t">
            <a:spAutoFit/>
          </a:bodyPr>
          <a:p>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p:txBody>
      </p:sp>
      <p:sp>
        <p:nvSpPr>
          <p:cNvPr id="29" name="文本框 28"/>
          <p:cNvSpPr txBox="1"/>
          <p:nvPr/>
        </p:nvSpPr>
        <p:spPr>
          <a:xfrm>
            <a:off x="4655820" y="1199515"/>
            <a:ext cx="2633980" cy="306705"/>
          </a:xfrm>
          <a:prstGeom prst="rect">
            <a:avLst/>
          </a:prstGeom>
          <a:noFill/>
        </p:spPr>
        <p:txBody>
          <a:bodyPr wrap="none" rtlCol="0" anchor="t">
            <a:spAutoFit/>
          </a:bodyPr>
          <a:p>
            <a:pPr algn="ctr"/>
            <a:r>
              <a:rPr lang="zh-CN" altLang="en-US" sz="1400">
                <a:solidFill>
                  <a:schemeClr val="bg1"/>
                </a:solidFill>
                <a:sym typeface="+mn-ea"/>
              </a:rPr>
              <a:t>方法</a:t>
            </a:r>
            <a:r>
              <a:rPr lang="en-US" altLang="zh-CN" sz="1400">
                <a:solidFill>
                  <a:schemeClr val="bg1"/>
                </a:solidFill>
                <a:sym typeface="+mn-ea"/>
              </a:rPr>
              <a:t>1</a:t>
            </a:r>
            <a:r>
              <a:rPr lang="zh-CN" altLang="en-US" sz="1400">
                <a:solidFill>
                  <a:schemeClr val="bg1"/>
                </a:solidFill>
                <a:sym typeface="+mn-ea"/>
              </a:rPr>
              <a:t>：独立硬盘（装</a:t>
            </a:r>
            <a:r>
              <a:rPr lang="en-US" altLang="zh-CN" sz="1400">
                <a:solidFill>
                  <a:schemeClr val="bg1"/>
                </a:solidFill>
                <a:sym typeface="+mn-ea"/>
              </a:rPr>
              <a:t>Ubuntu</a:t>
            </a:r>
            <a:r>
              <a:rPr lang="zh-CN" altLang="en-US" sz="1400">
                <a:solidFill>
                  <a:schemeClr val="bg1"/>
                </a:solidFill>
                <a:sym typeface="+mn-ea"/>
              </a:rPr>
              <a:t>）</a:t>
            </a:r>
            <a:endParaRPr lang="zh-CN" altLang="en-US" sz="1400">
              <a:solidFill>
                <a:schemeClr val="bg1"/>
              </a:solidFill>
              <a:sym typeface="+mn-ea"/>
            </a:endParaRPr>
          </a:p>
        </p:txBody>
      </p:sp>
      <p:sp>
        <p:nvSpPr>
          <p:cNvPr id="3" name="文本框 2"/>
          <p:cNvSpPr txBox="1"/>
          <p:nvPr/>
        </p:nvSpPr>
        <p:spPr>
          <a:xfrm>
            <a:off x="4655820" y="1440180"/>
            <a:ext cx="5139690" cy="306705"/>
          </a:xfrm>
          <a:prstGeom prst="rect">
            <a:avLst/>
          </a:prstGeom>
          <a:noFill/>
        </p:spPr>
        <p:txBody>
          <a:bodyPr wrap="none" rtlCol="0" anchor="t">
            <a:spAutoFit/>
          </a:bodyPr>
          <a:p>
            <a:pPr algn="ctr"/>
            <a:r>
              <a:rPr lang="zh-CN" altLang="en-US" sz="1400">
                <a:solidFill>
                  <a:schemeClr val="bg1"/>
                </a:solidFill>
                <a:sym typeface="+mn-ea"/>
              </a:rPr>
              <a:t>方法</a:t>
            </a:r>
            <a:r>
              <a:rPr lang="en-US" altLang="zh-CN" sz="1400">
                <a:solidFill>
                  <a:schemeClr val="bg1"/>
                </a:solidFill>
                <a:sym typeface="+mn-ea"/>
              </a:rPr>
              <a:t>2</a:t>
            </a:r>
            <a:r>
              <a:rPr lang="zh-CN" altLang="en-US" sz="1400">
                <a:solidFill>
                  <a:schemeClr val="bg1"/>
                </a:solidFill>
                <a:sym typeface="+mn-ea"/>
              </a:rPr>
              <a:t>：独立硬盘</a:t>
            </a:r>
            <a:r>
              <a:rPr lang="en-US" altLang="zh-CN" sz="1400">
                <a:solidFill>
                  <a:schemeClr val="bg1"/>
                </a:solidFill>
                <a:sym typeface="+mn-ea"/>
              </a:rPr>
              <a:t>1</a:t>
            </a:r>
            <a:r>
              <a:rPr lang="zh-CN" altLang="en-US" sz="1400">
                <a:solidFill>
                  <a:schemeClr val="bg1"/>
                </a:solidFill>
                <a:sym typeface="+mn-ea"/>
              </a:rPr>
              <a:t>（已装</a:t>
            </a:r>
            <a:r>
              <a:rPr lang="en-US" altLang="zh-CN" sz="1400">
                <a:solidFill>
                  <a:schemeClr val="bg1"/>
                </a:solidFill>
                <a:sym typeface="+mn-ea"/>
              </a:rPr>
              <a:t>windows</a:t>
            </a:r>
            <a:r>
              <a:rPr lang="zh-CN" altLang="en-US" sz="1400">
                <a:solidFill>
                  <a:schemeClr val="bg1"/>
                </a:solidFill>
                <a:sym typeface="+mn-ea"/>
              </a:rPr>
              <a:t>）</a:t>
            </a:r>
            <a:r>
              <a:rPr lang="en-US" altLang="zh-CN" sz="1400">
                <a:solidFill>
                  <a:schemeClr val="bg1"/>
                </a:solidFill>
                <a:sym typeface="+mn-ea"/>
              </a:rPr>
              <a:t>+  </a:t>
            </a:r>
            <a:r>
              <a:rPr lang="zh-CN" altLang="en-US" sz="1400">
                <a:solidFill>
                  <a:schemeClr val="bg1"/>
                </a:solidFill>
                <a:sym typeface="+mn-ea"/>
              </a:rPr>
              <a:t>独立硬盘</a:t>
            </a:r>
            <a:r>
              <a:rPr lang="en-US" altLang="zh-CN" sz="1400">
                <a:solidFill>
                  <a:schemeClr val="bg1"/>
                </a:solidFill>
                <a:sym typeface="+mn-ea"/>
              </a:rPr>
              <a:t>2</a:t>
            </a:r>
            <a:r>
              <a:rPr lang="zh-CN" altLang="en-US" sz="1400">
                <a:solidFill>
                  <a:schemeClr val="bg1"/>
                </a:solidFill>
                <a:sym typeface="+mn-ea"/>
              </a:rPr>
              <a:t>（装</a:t>
            </a:r>
            <a:r>
              <a:rPr lang="en-US" altLang="zh-CN" sz="1400">
                <a:solidFill>
                  <a:schemeClr val="bg1"/>
                </a:solidFill>
                <a:sym typeface="+mn-ea"/>
              </a:rPr>
              <a:t>Ubuntu</a:t>
            </a:r>
            <a:r>
              <a:rPr lang="zh-CN" altLang="en-US" sz="1400">
                <a:solidFill>
                  <a:schemeClr val="bg1"/>
                </a:solidFill>
                <a:sym typeface="+mn-ea"/>
              </a:rPr>
              <a:t>）</a:t>
            </a:r>
            <a:endParaRPr lang="zh-CN" altLang="en-US" sz="1400">
              <a:solidFill>
                <a:schemeClr val="bg1"/>
              </a:solidFill>
              <a:sym typeface="+mn-ea"/>
            </a:endParaRPr>
          </a:p>
        </p:txBody>
      </p:sp>
      <p:sp>
        <p:nvSpPr>
          <p:cNvPr id="7" name="文本框 6"/>
          <p:cNvSpPr txBox="1"/>
          <p:nvPr/>
        </p:nvSpPr>
        <p:spPr>
          <a:xfrm>
            <a:off x="4655820" y="1990725"/>
            <a:ext cx="4883150" cy="306705"/>
          </a:xfrm>
          <a:prstGeom prst="rect">
            <a:avLst/>
          </a:prstGeom>
          <a:noFill/>
        </p:spPr>
        <p:txBody>
          <a:bodyPr wrap="none" rtlCol="0" anchor="t">
            <a:spAutoFit/>
          </a:bodyPr>
          <a:p>
            <a:pPr algn="ctr"/>
            <a:r>
              <a:rPr lang="zh-CN" altLang="en-US" sz="1400">
                <a:solidFill>
                  <a:schemeClr val="bg1"/>
                </a:solidFill>
                <a:sym typeface="+mn-ea"/>
              </a:rPr>
              <a:t>方法</a:t>
            </a:r>
            <a:r>
              <a:rPr lang="en-US" altLang="zh-CN" sz="1400">
                <a:solidFill>
                  <a:schemeClr val="bg1"/>
                </a:solidFill>
                <a:sym typeface="+mn-ea"/>
              </a:rPr>
              <a:t>3</a:t>
            </a:r>
            <a:r>
              <a:rPr lang="zh-CN" altLang="en-US" sz="1400">
                <a:solidFill>
                  <a:schemeClr val="bg1"/>
                </a:solidFill>
                <a:sym typeface="+mn-ea"/>
              </a:rPr>
              <a:t>：单硬盘（分区</a:t>
            </a:r>
            <a:r>
              <a:rPr lang="en-US" altLang="zh-CN" sz="1400">
                <a:solidFill>
                  <a:schemeClr val="bg1"/>
                </a:solidFill>
                <a:sym typeface="+mn-ea"/>
              </a:rPr>
              <a:t>1</a:t>
            </a:r>
            <a:r>
              <a:rPr lang="zh-CN" altLang="en-US" sz="1400">
                <a:solidFill>
                  <a:schemeClr val="bg1"/>
                </a:solidFill>
                <a:sym typeface="+mn-ea"/>
              </a:rPr>
              <a:t>：装</a:t>
            </a:r>
            <a:r>
              <a:rPr lang="en-US" altLang="zh-CN" sz="1400">
                <a:solidFill>
                  <a:schemeClr val="bg1"/>
                </a:solidFill>
                <a:sym typeface="+mn-ea"/>
              </a:rPr>
              <a:t>windows  +  </a:t>
            </a:r>
            <a:r>
              <a:rPr lang="zh-CN" altLang="en-US" sz="1400">
                <a:solidFill>
                  <a:schemeClr val="bg1"/>
                </a:solidFill>
                <a:sym typeface="+mn-ea"/>
              </a:rPr>
              <a:t>分区</a:t>
            </a:r>
            <a:r>
              <a:rPr lang="en-US" altLang="zh-CN" sz="1400">
                <a:solidFill>
                  <a:schemeClr val="bg1"/>
                </a:solidFill>
                <a:sym typeface="+mn-ea"/>
              </a:rPr>
              <a:t>2</a:t>
            </a:r>
            <a:r>
              <a:rPr lang="zh-CN" altLang="en-US" sz="1400">
                <a:solidFill>
                  <a:schemeClr val="bg1"/>
                </a:solidFill>
                <a:sym typeface="+mn-ea"/>
              </a:rPr>
              <a:t>：装</a:t>
            </a:r>
            <a:r>
              <a:rPr lang="en-US" altLang="zh-CN" sz="1400">
                <a:solidFill>
                  <a:schemeClr val="bg1"/>
                </a:solidFill>
                <a:sym typeface="+mn-ea"/>
              </a:rPr>
              <a:t>Ubuntu</a:t>
            </a:r>
            <a:r>
              <a:rPr lang="zh-CN" altLang="en-US" sz="1400">
                <a:solidFill>
                  <a:schemeClr val="bg1"/>
                </a:solidFill>
                <a:sym typeface="+mn-ea"/>
              </a:rPr>
              <a:t>）</a:t>
            </a:r>
            <a:endParaRPr lang="zh-CN" altLang="en-US" sz="1400">
              <a:solidFill>
                <a:schemeClr val="bg1"/>
              </a:solidFill>
              <a:sym typeface="+mn-ea"/>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linds(horizontal)">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linds(horizontal)">
                                      <p:cBhvr>
                                        <p:cTn id="33" dur="500"/>
                                        <p:tgtEl>
                                          <p:spTgt spid="4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blinds(horizontal)">
                                      <p:cBhvr>
                                        <p:cTn id="36" dur="500"/>
                                        <p:tgtEl>
                                          <p:spTgt spid="4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blinds(horizontal)">
                                      <p:cBhvr>
                                        <p:cTn id="39" dur="500"/>
                                        <p:tgtEl>
                                          <p:spTgt spid="4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blinds(horizontal)">
                                      <p:cBhvr>
                                        <p:cTn id="42" dur="500"/>
                                        <p:tgtEl>
                                          <p:spTgt spid="5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linds(horizontal)">
                                      <p:cBhvr>
                                        <p:cTn id="45" dur="500"/>
                                        <p:tgtEl>
                                          <p:spTgt spid="5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blinds(horizontal)">
                                      <p:cBhvr>
                                        <p:cTn id="48" dur="500"/>
                                        <p:tgtEl>
                                          <p:spTgt spid="5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bldLvl="0" animBg="1"/>
      <p:bldP spid="43" grpId="0"/>
      <p:bldP spid="45" grpId="0"/>
      <p:bldP spid="48" grpId="0"/>
      <p:bldP spid="50" grpId="0"/>
      <p:bldP spid="52" grpId="0"/>
      <p:bldP spid="54" grpId="0"/>
      <p:bldP spid="5" grpId="0"/>
      <p:bldP spid="9" grpId="0"/>
      <p:bldP spid="29"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95783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3" name="左大括号 2"/>
          <p:cNvSpPr/>
          <p:nvPr/>
        </p:nvSpPr>
        <p:spPr>
          <a:xfrm>
            <a:off x="10067925" y="2762250"/>
            <a:ext cx="257175" cy="666750"/>
          </a:xfrm>
          <a:prstGeom prst="leftBrace">
            <a:avLst>
              <a:gd name="adj1" fmla="val 23529"/>
              <a:gd name="adj2" fmla="val 54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6118225" y="1035685"/>
            <a:ext cx="1783080" cy="737235"/>
          </a:xfrm>
          <a:prstGeom prst="rect">
            <a:avLst/>
          </a:prstGeom>
          <a:noFill/>
        </p:spPr>
        <p:txBody>
          <a:bodyPr wrap="none" rtlCol="0" anchor="t">
            <a:spAutoFit/>
          </a:bodyPr>
          <a:p>
            <a:pPr algn="l">
              <a:lnSpc>
                <a:spcPct val="150000"/>
              </a:lnSpc>
            </a:pPr>
            <a:r>
              <a:rPr lang="zh-CN" altLang="en-US" sz="1400">
                <a:solidFill>
                  <a:schemeClr val="accent1"/>
                </a:solidFill>
                <a:sym typeface="+mn-ea"/>
              </a:rPr>
              <a:t>回顾：</a:t>
            </a:r>
            <a:endParaRPr lang="zh-CN" altLang="en-US" sz="1400">
              <a:solidFill>
                <a:schemeClr val="accent1"/>
              </a:solidFill>
              <a:sym typeface="+mn-ea"/>
            </a:endParaRPr>
          </a:p>
          <a:p>
            <a:pPr algn="l">
              <a:lnSpc>
                <a:spcPct val="150000"/>
              </a:lnSpc>
            </a:pPr>
            <a:r>
              <a:rPr lang="zh-CN" altLang="en-US" sz="1400">
                <a:solidFill>
                  <a:schemeClr val="accent1"/>
                </a:solidFill>
                <a:sym typeface="+mn-ea"/>
              </a:rPr>
              <a:t>操作系统的启动过程</a:t>
            </a:r>
            <a:endParaRPr lang="zh-CN" altLang="en-US" sz="1400">
              <a:solidFill>
                <a:schemeClr val="accent1"/>
              </a:solidFill>
              <a:sym typeface="+mn-ea"/>
            </a:endParaRPr>
          </a:p>
        </p:txBody>
      </p:sp>
      <p:sp>
        <p:nvSpPr>
          <p:cNvPr id="23" name="矩形 22"/>
          <p:cNvSpPr/>
          <p:nvPr/>
        </p:nvSpPr>
        <p:spPr>
          <a:xfrm>
            <a:off x="5187950" y="2304415"/>
            <a:ext cx="1442085" cy="258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CPU</a:t>
            </a:r>
            <a:r>
              <a:rPr lang="zh-CN" altLang="en-US" sz="1400"/>
              <a:t>上电</a:t>
            </a:r>
            <a:endParaRPr lang="zh-CN" altLang="en-US" sz="1400"/>
          </a:p>
        </p:txBody>
      </p:sp>
      <p:sp>
        <p:nvSpPr>
          <p:cNvPr id="24" name="文本框 23"/>
          <p:cNvSpPr txBox="1"/>
          <p:nvPr/>
        </p:nvSpPr>
        <p:spPr>
          <a:xfrm>
            <a:off x="5187950" y="1969135"/>
            <a:ext cx="963295" cy="306705"/>
          </a:xfrm>
          <a:prstGeom prst="rect">
            <a:avLst/>
          </a:prstGeom>
          <a:noFill/>
        </p:spPr>
        <p:txBody>
          <a:bodyPr wrap="none" rtlCol="0" anchor="t">
            <a:spAutoFit/>
          </a:bodyPr>
          <a:p>
            <a:r>
              <a:rPr lang="en-US" altLang="zh-CN" sz="1400">
                <a:solidFill>
                  <a:schemeClr val="bg1"/>
                </a:solidFill>
                <a:sym typeface="+mn-ea"/>
              </a:rPr>
              <a:t>PC</a:t>
            </a:r>
            <a:r>
              <a:rPr lang="zh-CN" altLang="en-US" sz="1400">
                <a:solidFill>
                  <a:schemeClr val="bg1"/>
                </a:solidFill>
                <a:sym typeface="+mn-ea"/>
              </a:rPr>
              <a:t>电脑：</a:t>
            </a:r>
            <a:endParaRPr lang="zh-CN" altLang="en-US" sz="1400">
              <a:solidFill>
                <a:schemeClr val="bg1"/>
              </a:solidFill>
              <a:sym typeface="+mn-ea"/>
            </a:endParaRPr>
          </a:p>
        </p:txBody>
      </p:sp>
      <p:sp>
        <p:nvSpPr>
          <p:cNvPr id="25" name="矩形 24"/>
          <p:cNvSpPr/>
          <p:nvPr/>
        </p:nvSpPr>
        <p:spPr>
          <a:xfrm>
            <a:off x="8194040" y="2313940"/>
            <a:ext cx="1442085" cy="258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CPU</a:t>
            </a:r>
            <a:r>
              <a:rPr lang="zh-CN" altLang="en-US" sz="1400"/>
              <a:t>上电</a:t>
            </a:r>
            <a:endParaRPr lang="zh-CN" altLang="en-US" sz="1400"/>
          </a:p>
        </p:txBody>
      </p:sp>
      <p:sp>
        <p:nvSpPr>
          <p:cNvPr id="26" name="矩形 25"/>
          <p:cNvSpPr/>
          <p:nvPr/>
        </p:nvSpPr>
        <p:spPr>
          <a:xfrm>
            <a:off x="8625840" y="2966085"/>
            <a:ext cx="1442085" cy="258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sym typeface="+mn-ea"/>
              </a:rPr>
              <a:t>Bootloader</a:t>
            </a:r>
            <a:endParaRPr lang="zh-CN" altLang="en-US" sz="1400"/>
          </a:p>
        </p:txBody>
      </p:sp>
      <p:sp>
        <p:nvSpPr>
          <p:cNvPr id="27" name="矩形 26"/>
          <p:cNvSpPr/>
          <p:nvPr/>
        </p:nvSpPr>
        <p:spPr>
          <a:xfrm>
            <a:off x="5329555" y="2966720"/>
            <a:ext cx="1442085" cy="258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BIOS/</a:t>
            </a:r>
            <a:r>
              <a:rPr lang="en-US" altLang="zh-CN" sz="1400">
                <a:solidFill>
                  <a:srgbClr val="FF0000"/>
                </a:solidFill>
              </a:rPr>
              <a:t>UEFI</a:t>
            </a:r>
            <a:endParaRPr lang="en-US" altLang="zh-CN" sz="1400">
              <a:solidFill>
                <a:srgbClr val="FF0000"/>
              </a:solidFill>
            </a:endParaRPr>
          </a:p>
        </p:txBody>
      </p:sp>
      <p:sp>
        <p:nvSpPr>
          <p:cNvPr id="28" name="文本框 27"/>
          <p:cNvSpPr txBox="1"/>
          <p:nvPr/>
        </p:nvSpPr>
        <p:spPr>
          <a:xfrm>
            <a:off x="8194040" y="1972310"/>
            <a:ext cx="1249680" cy="306705"/>
          </a:xfrm>
          <a:prstGeom prst="rect">
            <a:avLst/>
          </a:prstGeom>
          <a:noFill/>
        </p:spPr>
        <p:txBody>
          <a:bodyPr wrap="none" rtlCol="0" anchor="t">
            <a:spAutoFit/>
          </a:bodyPr>
          <a:p>
            <a:r>
              <a:rPr lang="zh-CN" altLang="en-US" sz="1400">
                <a:solidFill>
                  <a:schemeClr val="bg1"/>
                </a:solidFill>
                <a:sym typeface="+mn-ea"/>
              </a:rPr>
              <a:t>嵌入式电脑：</a:t>
            </a:r>
            <a:endParaRPr lang="zh-CN" altLang="en-US" sz="1400">
              <a:solidFill>
                <a:schemeClr val="bg1"/>
              </a:solidFill>
              <a:sym typeface="+mn-ea"/>
            </a:endParaRPr>
          </a:p>
        </p:txBody>
      </p:sp>
      <p:sp>
        <p:nvSpPr>
          <p:cNvPr id="29" name="文本框 28"/>
          <p:cNvSpPr txBox="1"/>
          <p:nvPr/>
        </p:nvSpPr>
        <p:spPr>
          <a:xfrm>
            <a:off x="2644775" y="2871470"/>
            <a:ext cx="2504440" cy="521970"/>
          </a:xfrm>
          <a:prstGeom prst="rect">
            <a:avLst/>
          </a:prstGeom>
          <a:noFill/>
        </p:spPr>
        <p:txBody>
          <a:bodyPr wrap="none" rtlCol="0" anchor="t">
            <a:spAutoFit/>
          </a:bodyPr>
          <a:p>
            <a:pPr algn="ctr"/>
            <a:r>
              <a:rPr lang="zh-CN" altLang="en-US" sz="1400" b="1">
                <a:solidFill>
                  <a:srgbClr val="FFFF00"/>
                </a:solidFill>
                <a:sym typeface="+mn-ea"/>
              </a:rPr>
              <a:t>引导加载程序</a:t>
            </a:r>
            <a:endParaRPr lang="zh-CN" altLang="en-US" sz="1400">
              <a:solidFill>
                <a:schemeClr val="bg1"/>
              </a:solidFill>
              <a:sym typeface="+mn-ea"/>
            </a:endParaRPr>
          </a:p>
          <a:p>
            <a:pPr algn="ctr"/>
            <a:r>
              <a:rPr lang="zh-CN" altLang="en-US" sz="1400">
                <a:solidFill>
                  <a:schemeClr val="bg1"/>
                </a:solidFill>
                <a:sym typeface="+mn-ea"/>
              </a:rPr>
              <a:t>（存储在主板的</a:t>
            </a:r>
            <a:r>
              <a:rPr lang="en-US" altLang="zh-CN" sz="1400">
                <a:solidFill>
                  <a:schemeClr val="bg1"/>
                </a:solidFill>
                <a:sym typeface="+mn-ea"/>
              </a:rPr>
              <a:t>ROM/Flash</a:t>
            </a:r>
            <a:r>
              <a:rPr lang="zh-CN" altLang="en-US" sz="1400">
                <a:solidFill>
                  <a:schemeClr val="bg1"/>
                </a:solidFill>
                <a:sym typeface="+mn-ea"/>
              </a:rPr>
              <a:t>）</a:t>
            </a:r>
            <a:endParaRPr lang="zh-CN" altLang="en-US" sz="1400">
              <a:solidFill>
                <a:schemeClr val="bg1"/>
              </a:solidFill>
              <a:sym typeface="+mn-ea"/>
            </a:endParaRPr>
          </a:p>
        </p:txBody>
      </p:sp>
      <p:sp>
        <p:nvSpPr>
          <p:cNvPr id="31" name="文本框 30"/>
          <p:cNvSpPr txBox="1"/>
          <p:nvPr/>
        </p:nvSpPr>
        <p:spPr>
          <a:xfrm>
            <a:off x="10325100" y="2637155"/>
            <a:ext cx="786765" cy="953135"/>
          </a:xfrm>
          <a:prstGeom prst="rect">
            <a:avLst/>
          </a:prstGeom>
          <a:noFill/>
        </p:spPr>
        <p:txBody>
          <a:bodyPr wrap="none" rtlCol="0" anchor="t">
            <a:spAutoFit/>
          </a:bodyPr>
          <a:p>
            <a:pPr>
              <a:lnSpc>
                <a:spcPct val="100000"/>
              </a:lnSpc>
            </a:pPr>
            <a:r>
              <a:rPr lang="en-US" altLang="zh-CN" sz="1400">
                <a:solidFill>
                  <a:schemeClr val="bg1"/>
                </a:solidFill>
                <a:sym typeface="+mn-ea"/>
              </a:rPr>
              <a:t>u-boot</a:t>
            </a:r>
            <a:endParaRPr lang="en-US" altLang="zh-CN" sz="1400">
              <a:solidFill>
                <a:schemeClr val="bg1"/>
              </a:solidFill>
              <a:sym typeface="+mn-ea"/>
            </a:endParaRPr>
          </a:p>
          <a:p>
            <a:pPr>
              <a:lnSpc>
                <a:spcPct val="100000"/>
              </a:lnSpc>
            </a:pPr>
            <a:r>
              <a:rPr lang="en-US" altLang="zh-CN" sz="1400">
                <a:solidFill>
                  <a:schemeClr val="bg1"/>
                </a:solidFill>
                <a:sym typeface="+mn-ea"/>
              </a:rPr>
              <a:t>vivi</a:t>
            </a:r>
            <a:endParaRPr lang="en-US" altLang="zh-CN" sz="1400">
              <a:solidFill>
                <a:schemeClr val="bg1"/>
              </a:solidFill>
              <a:sym typeface="+mn-ea"/>
            </a:endParaRPr>
          </a:p>
          <a:p>
            <a:pPr>
              <a:lnSpc>
                <a:spcPct val="100000"/>
              </a:lnSpc>
            </a:pPr>
            <a:r>
              <a:rPr lang="en-US" altLang="zh-CN" sz="1400">
                <a:solidFill>
                  <a:schemeClr val="bg1"/>
                </a:solidFill>
                <a:sym typeface="+mn-ea"/>
              </a:rPr>
              <a:t>redboot</a:t>
            </a:r>
            <a:endParaRPr lang="en-US" altLang="zh-CN" sz="1400">
              <a:solidFill>
                <a:schemeClr val="bg1"/>
              </a:solidFill>
              <a:sym typeface="+mn-ea"/>
            </a:endParaRPr>
          </a:p>
          <a:p>
            <a:pPr>
              <a:lnSpc>
                <a:spcPct val="100000"/>
              </a:lnSpc>
            </a:pPr>
            <a:r>
              <a:rPr lang="en-US" altLang="zh-CN" sz="1400">
                <a:solidFill>
                  <a:schemeClr val="bg1"/>
                </a:solidFill>
                <a:sym typeface="+mn-ea"/>
              </a:rPr>
              <a:t>...</a:t>
            </a:r>
            <a:endParaRPr lang="en-US" altLang="zh-CN" sz="1400">
              <a:solidFill>
                <a:schemeClr val="bg1"/>
              </a:solidFill>
              <a:sym typeface="+mn-ea"/>
            </a:endParaRPr>
          </a:p>
        </p:txBody>
      </p:sp>
      <p:sp>
        <p:nvSpPr>
          <p:cNvPr id="32" name="矩形 31"/>
          <p:cNvSpPr/>
          <p:nvPr/>
        </p:nvSpPr>
        <p:spPr>
          <a:xfrm>
            <a:off x="5562600" y="3808730"/>
            <a:ext cx="1442085" cy="258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MBR/</a:t>
            </a:r>
            <a:r>
              <a:rPr lang="en-US" altLang="zh-CN" sz="1400">
                <a:solidFill>
                  <a:srgbClr val="FF0000"/>
                </a:solidFill>
              </a:rPr>
              <a:t>GPT</a:t>
            </a:r>
            <a:endParaRPr lang="en-US" altLang="zh-CN" sz="1400">
              <a:solidFill>
                <a:srgbClr val="FF0000"/>
              </a:solidFill>
            </a:endParaRPr>
          </a:p>
        </p:txBody>
      </p:sp>
      <p:sp>
        <p:nvSpPr>
          <p:cNvPr id="33" name="矩形 32"/>
          <p:cNvSpPr/>
          <p:nvPr/>
        </p:nvSpPr>
        <p:spPr>
          <a:xfrm>
            <a:off x="5831840" y="4554855"/>
            <a:ext cx="2070100" cy="258445"/>
          </a:xfrm>
          <a:prstGeom prst="rect">
            <a:avLst/>
          </a:prstGeom>
          <a:noFill/>
          <a:ln>
            <a:solidFill>
              <a:schemeClr val="bg1"/>
            </a:solidFill>
            <a:prstDash val="dash"/>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LILO/GRUB/</a:t>
            </a:r>
            <a:r>
              <a:rPr lang="en-US" altLang="zh-CN" sz="1400">
                <a:solidFill>
                  <a:srgbClr val="FF0000"/>
                </a:solidFill>
              </a:rPr>
              <a:t>GRUB2</a:t>
            </a:r>
            <a:r>
              <a:rPr lang="zh-CN" altLang="en-US" sz="1400"/>
              <a:t>等</a:t>
            </a:r>
            <a:endParaRPr lang="zh-CN" altLang="en-US" sz="1400"/>
          </a:p>
        </p:txBody>
      </p:sp>
      <p:sp>
        <p:nvSpPr>
          <p:cNvPr id="34" name="矩形 33"/>
          <p:cNvSpPr/>
          <p:nvPr/>
        </p:nvSpPr>
        <p:spPr>
          <a:xfrm>
            <a:off x="5400040" y="5304790"/>
            <a:ext cx="927100" cy="542925"/>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Windows</a:t>
            </a:r>
            <a:endParaRPr lang="en-US" altLang="zh-CN" sz="1400"/>
          </a:p>
          <a:p>
            <a:pPr algn="ctr"/>
            <a:r>
              <a:rPr lang="zh-CN" altLang="en-US" sz="1400"/>
              <a:t>内核文件</a:t>
            </a:r>
            <a:endParaRPr lang="zh-CN" altLang="en-US" sz="1400"/>
          </a:p>
        </p:txBody>
      </p:sp>
      <p:sp>
        <p:nvSpPr>
          <p:cNvPr id="35" name="矩形 34"/>
          <p:cNvSpPr/>
          <p:nvPr/>
        </p:nvSpPr>
        <p:spPr>
          <a:xfrm>
            <a:off x="6546215" y="5304790"/>
            <a:ext cx="927100" cy="542925"/>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400"/>
              <a:t>Linux</a:t>
            </a:r>
            <a:endParaRPr lang="en-US" altLang="zh-CN" sz="1400"/>
          </a:p>
          <a:p>
            <a:pPr algn="ctr"/>
            <a:r>
              <a:rPr lang="zh-CN" altLang="en-US" sz="1400"/>
              <a:t>内核文件</a:t>
            </a:r>
            <a:endParaRPr lang="zh-CN" altLang="en-US" sz="1400"/>
          </a:p>
        </p:txBody>
      </p:sp>
      <p:sp>
        <p:nvSpPr>
          <p:cNvPr id="36" name="矩形 35"/>
          <p:cNvSpPr/>
          <p:nvPr/>
        </p:nvSpPr>
        <p:spPr>
          <a:xfrm>
            <a:off x="5314315" y="5132705"/>
            <a:ext cx="2286635" cy="886460"/>
          </a:xfrm>
          <a:prstGeom prst="rect">
            <a:avLst/>
          </a:prstGeom>
          <a:noFill/>
          <a:ln>
            <a:solidFill>
              <a:schemeClr val="bg1"/>
            </a:solidFill>
            <a:prstDash val="dash"/>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sz="1400"/>
          </a:p>
        </p:txBody>
      </p:sp>
      <p:cxnSp>
        <p:nvCxnSpPr>
          <p:cNvPr id="37" name="直接箭头连接符 36"/>
          <p:cNvCxnSpPr/>
          <p:nvPr/>
        </p:nvCxnSpPr>
        <p:spPr>
          <a:xfrm flipH="1">
            <a:off x="5662295" y="4067175"/>
            <a:ext cx="9525" cy="1047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5767070" y="4819650"/>
            <a:ext cx="495300" cy="447675"/>
          </a:xfrm>
          <a:prstGeom prst="straightConnector1">
            <a:avLst/>
          </a:prstGeom>
          <a:ln>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871970" y="4829175"/>
            <a:ext cx="371475" cy="457200"/>
          </a:xfrm>
          <a:prstGeom prst="straightConnector1">
            <a:avLst/>
          </a:prstGeom>
          <a:ln>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6619240" y="4067175"/>
            <a:ext cx="5080" cy="481330"/>
          </a:xfrm>
          <a:prstGeom prst="straightConnector1">
            <a:avLst/>
          </a:prstGeom>
          <a:ln>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959100" y="3669665"/>
            <a:ext cx="2138680" cy="521970"/>
          </a:xfrm>
          <a:prstGeom prst="rect">
            <a:avLst/>
          </a:prstGeom>
          <a:noFill/>
        </p:spPr>
        <p:txBody>
          <a:bodyPr wrap="none" rtlCol="0" anchor="t">
            <a:spAutoFit/>
          </a:bodyPr>
          <a:p>
            <a:pPr algn="ctr"/>
            <a:r>
              <a:rPr lang="zh-CN" altLang="en-US" sz="1400" b="1">
                <a:solidFill>
                  <a:srgbClr val="FFFF00"/>
                </a:solidFill>
                <a:sym typeface="+mn-ea"/>
              </a:rPr>
              <a:t>引导程序</a:t>
            </a:r>
            <a:endParaRPr lang="zh-CN" altLang="en-US" sz="1400">
              <a:solidFill>
                <a:schemeClr val="bg1"/>
              </a:solidFill>
              <a:sym typeface="+mn-ea"/>
            </a:endParaRPr>
          </a:p>
          <a:p>
            <a:pPr algn="ctr"/>
            <a:r>
              <a:rPr lang="zh-CN" altLang="en-US" sz="1400">
                <a:solidFill>
                  <a:schemeClr val="bg1"/>
                </a:solidFill>
                <a:sym typeface="+mn-ea"/>
              </a:rPr>
              <a:t>（存储在</a:t>
            </a:r>
            <a:r>
              <a:rPr lang="zh-CN" sz="1400">
                <a:solidFill>
                  <a:schemeClr val="bg1"/>
                </a:solidFill>
                <a:sym typeface="+mn-ea"/>
              </a:rPr>
              <a:t>硬盘特定扇区</a:t>
            </a:r>
            <a:r>
              <a:rPr lang="zh-CN" altLang="en-US" sz="1400">
                <a:solidFill>
                  <a:schemeClr val="bg1"/>
                </a:solidFill>
                <a:sym typeface="+mn-ea"/>
              </a:rPr>
              <a:t>）</a:t>
            </a:r>
            <a:endParaRPr lang="zh-CN" altLang="en-US" sz="1400">
              <a:solidFill>
                <a:schemeClr val="bg1"/>
              </a:solidFill>
              <a:sym typeface="+mn-ea"/>
            </a:endParaRPr>
          </a:p>
        </p:txBody>
      </p:sp>
      <p:sp>
        <p:nvSpPr>
          <p:cNvPr id="42" name="矩形 41"/>
          <p:cNvSpPr/>
          <p:nvPr/>
        </p:nvSpPr>
        <p:spPr>
          <a:xfrm>
            <a:off x="2811145" y="2825115"/>
            <a:ext cx="7325995" cy="622300"/>
          </a:xfrm>
          <a:prstGeom prst="rect">
            <a:avLst/>
          </a:prstGeom>
          <a:noFill/>
          <a:ln>
            <a:solidFill>
              <a:schemeClr val="bg1"/>
            </a:solidFill>
            <a:prstDash val="dash"/>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sz="1400"/>
          </a:p>
        </p:txBody>
      </p:sp>
      <p:cxnSp>
        <p:nvCxnSpPr>
          <p:cNvPr id="2" name="直接箭头连接符 1"/>
          <p:cNvCxnSpPr/>
          <p:nvPr/>
        </p:nvCxnSpPr>
        <p:spPr>
          <a:xfrm flipH="1">
            <a:off x="6014720" y="2591435"/>
            <a:ext cx="4445" cy="33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157595" y="3267710"/>
            <a:ext cx="0" cy="542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9103360" y="2602865"/>
            <a:ext cx="4445" cy="33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443720" y="3255010"/>
            <a:ext cx="0" cy="542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257030" y="3784600"/>
            <a:ext cx="394335" cy="398780"/>
          </a:xfrm>
          <a:prstGeom prst="rect">
            <a:avLst/>
          </a:prstGeom>
          <a:noFill/>
        </p:spPr>
        <p:txBody>
          <a:bodyPr wrap="none" rtlCol="0" anchor="t">
            <a:spAutoFit/>
          </a:bodyPr>
          <a:p>
            <a:pPr>
              <a:lnSpc>
                <a:spcPct val="100000"/>
              </a:lnSpc>
            </a:pPr>
            <a:r>
              <a:rPr lang="en-US" altLang="zh-CN" sz="2000">
                <a:solidFill>
                  <a:schemeClr val="bg1"/>
                </a:solidFill>
                <a:sym typeface="+mn-ea"/>
              </a:rPr>
              <a:t>...</a:t>
            </a:r>
            <a:endParaRPr lang="en-US" altLang="zh-CN" sz="2000">
              <a:solidFill>
                <a:schemeClr val="bg1"/>
              </a:solidFill>
              <a:sym typeface="+mn-ea"/>
            </a:endParaRPr>
          </a:p>
        </p:txBody>
      </p:sp>
      <p:sp>
        <p:nvSpPr>
          <p:cNvPr id="17" name="文本框 16"/>
          <p:cNvSpPr txBox="1"/>
          <p:nvPr/>
        </p:nvSpPr>
        <p:spPr>
          <a:xfrm>
            <a:off x="6591935" y="4222750"/>
            <a:ext cx="1427480" cy="306705"/>
          </a:xfrm>
          <a:prstGeom prst="rect">
            <a:avLst/>
          </a:prstGeom>
          <a:noFill/>
        </p:spPr>
        <p:txBody>
          <a:bodyPr wrap="none" rtlCol="0" anchor="t">
            <a:spAutoFit/>
          </a:bodyPr>
          <a:p>
            <a:pPr algn="ctr"/>
            <a:r>
              <a:rPr lang="zh-CN" altLang="en-US" sz="1400" b="1">
                <a:solidFill>
                  <a:srgbClr val="FFFF00"/>
                </a:solidFill>
                <a:sym typeface="+mn-ea"/>
              </a:rPr>
              <a:t>多操作系统引导</a:t>
            </a:r>
            <a:endParaRPr lang="zh-CN" altLang="en-US" sz="1400">
              <a:solidFill>
                <a:schemeClr val="bg1"/>
              </a:solidFill>
              <a:sym typeface="+mn-ea"/>
            </a:endParaRPr>
          </a:p>
        </p:txBody>
      </p:sp>
      <p:sp>
        <p:nvSpPr>
          <p:cNvPr id="18" name="文本框 17"/>
          <p:cNvSpPr txBox="1"/>
          <p:nvPr/>
        </p:nvSpPr>
        <p:spPr>
          <a:xfrm>
            <a:off x="2864485" y="5106670"/>
            <a:ext cx="2494280" cy="521970"/>
          </a:xfrm>
          <a:prstGeom prst="rect">
            <a:avLst/>
          </a:prstGeom>
          <a:noFill/>
        </p:spPr>
        <p:txBody>
          <a:bodyPr wrap="none" rtlCol="0" anchor="t">
            <a:spAutoFit/>
          </a:bodyPr>
          <a:p>
            <a:pPr algn="ctr"/>
            <a:r>
              <a:rPr lang="zh-CN" altLang="en-US" sz="1400" b="1">
                <a:solidFill>
                  <a:srgbClr val="FFFF00"/>
                </a:solidFill>
                <a:sym typeface="+mn-ea"/>
              </a:rPr>
              <a:t>操作系统文件</a:t>
            </a:r>
            <a:endParaRPr lang="zh-CN" altLang="en-US" sz="1400">
              <a:solidFill>
                <a:schemeClr val="bg1"/>
              </a:solidFill>
              <a:sym typeface="+mn-ea"/>
            </a:endParaRPr>
          </a:p>
          <a:p>
            <a:pPr algn="ctr"/>
            <a:r>
              <a:rPr lang="zh-CN" altLang="en-US" sz="1400">
                <a:solidFill>
                  <a:schemeClr val="bg1"/>
                </a:solidFill>
                <a:sym typeface="+mn-ea"/>
              </a:rPr>
              <a:t>（以具体</a:t>
            </a:r>
            <a:r>
              <a:rPr lang="zh-CN" altLang="en-US" sz="1400" u="sng">
                <a:solidFill>
                  <a:schemeClr val="bg1"/>
                </a:solidFill>
                <a:sym typeface="+mn-ea"/>
              </a:rPr>
              <a:t>文件系统格式</a:t>
            </a:r>
            <a:r>
              <a:rPr lang="zh-CN" altLang="en-US" sz="1400">
                <a:solidFill>
                  <a:schemeClr val="bg1"/>
                </a:solidFill>
                <a:sym typeface="+mn-ea"/>
              </a:rPr>
              <a:t>存储）</a:t>
            </a:r>
            <a:endParaRPr lang="zh-CN" altLang="en-US" sz="1400">
              <a:solidFill>
                <a:schemeClr val="bg1"/>
              </a:solidFill>
              <a:sym typeface="+mn-ea"/>
            </a:endParaRPr>
          </a:p>
        </p:txBody>
      </p:sp>
      <p:sp>
        <p:nvSpPr>
          <p:cNvPr id="19" name="文本框 18"/>
          <p:cNvSpPr txBox="1"/>
          <p:nvPr/>
        </p:nvSpPr>
        <p:spPr>
          <a:xfrm>
            <a:off x="3063240" y="5655945"/>
            <a:ext cx="1062355" cy="953135"/>
          </a:xfrm>
          <a:prstGeom prst="rect">
            <a:avLst/>
          </a:prstGeom>
          <a:noFill/>
        </p:spPr>
        <p:txBody>
          <a:bodyPr wrap="none" rtlCol="0" anchor="t">
            <a:spAutoFit/>
          </a:bodyPr>
          <a:p>
            <a:pPr marL="285750" indent="-285750">
              <a:buFont typeface="Wingdings" panose="05000000000000000000" charset="0"/>
              <a:buChar char="n"/>
            </a:pPr>
            <a:r>
              <a:rPr lang="en-US" altLang="zh-CN" sz="1400">
                <a:solidFill>
                  <a:schemeClr val="bg1"/>
                </a:solidFill>
                <a:sym typeface="+mn-ea"/>
              </a:rPr>
              <a:t>NTFS</a:t>
            </a:r>
            <a:endParaRPr lang="en-US" altLang="zh-CN" sz="1400">
              <a:solidFill>
                <a:schemeClr val="bg1"/>
              </a:solidFill>
              <a:sym typeface="+mn-ea"/>
            </a:endParaRPr>
          </a:p>
          <a:p>
            <a:pPr marL="285750" indent="-285750">
              <a:buFont typeface="Wingdings" panose="05000000000000000000" charset="0"/>
              <a:buChar char="n"/>
            </a:pPr>
            <a:r>
              <a:rPr lang="en-US" altLang="zh-CN" sz="1400">
                <a:solidFill>
                  <a:schemeClr val="bg1"/>
                </a:solidFill>
                <a:sym typeface="+mn-ea"/>
              </a:rPr>
              <a:t>EXT3/4</a:t>
            </a:r>
            <a:endParaRPr lang="en-US" altLang="zh-CN" sz="1400">
              <a:solidFill>
                <a:schemeClr val="bg1"/>
              </a:solidFill>
              <a:sym typeface="+mn-ea"/>
            </a:endParaRPr>
          </a:p>
          <a:p>
            <a:pPr marL="285750" indent="-285750">
              <a:buFont typeface="Wingdings" panose="05000000000000000000" charset="0"/>
              <a:buChar char="n"/>
            </a:pPr>
            <a:r>
              <a:rPr lang="en-US" altLang="zh-CN" sz="1400">
                <a:solidFill>
                  <a:schemeClr val="bg1"/>
                </a:solidFill>
                <a:sym typeface="+mn-ea"/>
              </a:rPr>
              <a:t>FAT32</a:t>
            </a:r>
            <a:endParaRPr lang="en-US" altLang="zh-CN" sz="1400">
              <a:solidFill>
                <a:schemeClr val="bg1"/>
              </a:solidFill>
              <a:sym typeface="+mn-ea"/>
            </a:endParaRPr>
          </a:p>
          <a:p>
            <a:pPr marL="285750" indent="-285750">
              <a:buFont typeface="Wingdings" panose="05000000000000000000" charset="0"/>
              <a:buChar char="n"/>
            </a:pPr>
            <a:r>
              <a:rPr lang="en-US" altLang="zh-CN" sz="1400">
                <a:solidFill>
                  <a:schemeClr val="bg1"/>
                </a:solidFill>
                <a:sym typeface="+mn-ea"/>
              </a:rPr>
              <a:t>...</a:t>
            </a:r>
            <a:endParaRPr lang="en-US" altLang="zh-CN" sz="1400">
              <a:solidFill>
                <a:schemeClr val="bg1"/>
              </a:solidFill>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par>
                                <p:cTn id="26" presetID="3"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par>
                                <p:cTn id="29" presetID="3" presetClass="entr" presetSubtype="1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blinds(horizontal)">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blinds(horizontal)">
                                      <p:cBhvr>
                                        <p:cTn id="44" dur="500"/>
                                        <p:tgtEl>
                                          <p:spTgt spid="2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linds(horizontal)">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par>
                                <p:cTn id="61" presetID="3" presetClass="entr" presetSubtype="1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blinds(horizontal)">
                                      <p:cBhvr>
                                        <p:cTn id="63" dur="500"/>
                                        <p:tgtEl>
                                          <p:spTgt spid="1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blinds(horizontal)">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blinds(horizontal)">
                                      <p:cBhvr>
                                        <p:cTn id="79" dur="500"/>
                                        <p:tgtEl>
                                          <p:spTgt spid="3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blinds(horizontal)">
                                      <p:cBhvr>
                                        <p:cTn id="87" dur="500"/>
                                        <p:tgtEl>
                                          <p:spTgt spid="34"/>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blinds(horizontal)">
                                      <p:cBhvr>
                                        <p:cTn id="90" dur="500"/>
                                        <p:tgtEl>
                                          <p:spTgt spid="35"/>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blinds(horizontal)">
                                      <p:cBhvr>
                                        <p:cTn id="95" dur="500"/>
                                        <p:tgtEl>
                                          <p:spTgt spid="40"/>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blinds(horizontal)">
                                      <p:cBhvr>
                                        <p:cTn id="98" dur="500"/>
                                        <p:tgtEl>
                                          <p:spTgt spid="17"/>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linds(horizontal)">
                                      <p:cBhvr>
                                        <p:cTn id="101" dur="500"/>
                                        <p:tgtEl>
                                          <p:spTgt spid="33"/>
                                        </p:tgtEl>
                                      </p:cBhvr>
                                    </p:animEffect>
                                  </p:childTnLst>
                                </p:cTn>
                              </p:par>
                              <p:par>
                                <p:cTn id="102" presetID="3" presetClass="entr" presetSubtype="10" fill="hold"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par>
                                <p:cTn id="105" presetID="3" presetClass="entr" presetSubtype="1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blinds(horizontal)">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blinds(horizontal)">
                                      <p:cBhvr>
                                        <p:cTn id="112" dur="500"/>
                                        <p:tgtEl>
                                          <p:spTgt spid="18"/>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blinds(horizontal)">
                                      <p:cBhvr>
                                        <p:cTn id="1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28" grpId="0"/>
      <p:bldP spid="23" grpId="0" animBg="1"/>
      <p:bldP spid="25" grpId="0" animBg="1"/>
      <p:bldP spid="29" grpId="0"/>
      <p:bldP spid="42" grpId="0" animBg="1"/>
      <p:bldP spid="27" grpId="0" animBg="1"/>
      <p:bldP spid="26" grpId="0" animBg="1"/>
      <p:bldP spid="31" grpId="0"/>
      <p:bldP spid="3" grpId="0" animBg="1"/>
      <p:bldP spid="41" grpId="0"/>
      <p:bldP spid="32" grpId="0" animBg="1"/>
      <p:bldP spid="13" grpId="0"/>
      <p:bldP spid="36" grpId="0" animBg="1"/>
      <p:bldP spid="34" grpId="0" animBg="1"/>
      <p:bldP spid="35" grpId="0" animBg="1"/>
      <p:bldP spid="17" grpId="0"/>
      <p:bldP spid="33" grpId="0" animBg="1"/>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sym typeface="+mn-ea"/>
              </a:rPr>
              <a:t>物理机安装</a:t>
            </a:r>
            <a:r>
              <a:rPr lang="en-US" altLang="zh-CN" sz="1400">
                <a:solidFill>
                  <a:srgbClr val="FFFF00"/>
                </a:solidFill>
                <a:sym typeface="+mn-ea"/>
              </a:rPr>
              <a:t>Ubuntu</a:t>
            </a:r>
            <a:r>
              <a:rPr lang="zh-CN" altLang="en-US" sz="1400">
                <a:solidFill>
                  <a:srgbClr val="FFFF00"/>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29" name="文本框 28"/>
          <p:cNvSpPr txBox="1"/>
          <p:nvPr/>
        </p:nvSpPr>
        <p:spPr>
          <a:xfrm>
            <a:off x="3857625" y="1420495"/>
            <a:ext cx="333248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1</a:t>
            </a:r>
            <a:r>
              <a:rPr lang="zh-CN" altLang="en-US">
                <a:solidFill>
                  <a:schemeClr val="bg1"/>
                </a:solidFill>
                <a:sym typeface="+mn-ea"/>
              </a:rPr>
              <a:t>：独立硬盘（装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3" name="文本框 2"/>
          <p:cNvSpPr txBox="1"/>
          <p:nvPr/>
        </p:nvSpPr>
        <p:spPr>
          <a:xfrm>
            <a:off x="3857625" y="1827530"/>
            <a:ext cx="65519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2</a:t>
            </a:r>
            <a:r>
              <a:rPr lang="zh-CN" altLang="en-US">
                <a:solidFill>
                  <a:schemeClr val="bg1"/>
                </a:solidFill>
                <a:sym typeface="+mn-ea"/>
              </a:rPr>
              <a:t>：独立硬盘</a:t>
            </a:r>
            <a:r>
              <a:rPr lang="en-US" altLang="zh-CN">
                <a:solidFill>
                  <a:schemeClr val="bg1"/>
                </a:solidFill>
                <a:sym typeface="+mn-ea"/>
              </a:rPr>
              <a:t>1</a:t>
            </a:r>
            <a:r>
              <a:rPr lang="zh-CN" altLang="en-US">
                <a:solidFill>
                  <a:schemeClr val="bg1"/>
                </a:solidFill>
                <a:sym typeface="+mn-ea"/>
              </a:rPr>
              <a:t>（已装</a:t>
            </a:r>
            <a:r>
              <a:rPr lang="en-US" altLang="zh-CN">
                <a:solidFill>
                  <a:schemeClr val="bg1"/>
                </a:solidFill>
                <a:sym typeface="+mn-ea"/>
              </a:rPr>
              <a:t>windows</a:t>
            </a:r>
            <a:r>
              <a:rPr lang="zh-CN" altLang="en-US">
                <a:solidFill>
                  <a:schemeClr val="bg1"/>
                </a:solidFill>
                <a:sym typeface="+mn-ea"/>
              </a:rPr>
              <a:t>）</a:t>
            </a:r>
            <a:r>
              <a:rPr lang="en-US" altLang="zh-CN">
                <a:solidFill>
                  <a:schemeClr val="bg1"/>
                </a:solidFill>
                <a:sym typeface="+mn-ea"/>
              </a:rPr>
              <a:t>+  </a:t>
            </a:r>
            <a:r>
              <a:rPr lang="zh-CN" altLang="en-US">
                <a:solidFill>
                  <a:schemeClr val="bg1"/>
                </a:solidFill>
                <a:sym typeface="+mn-ea"/>
              </a:rPr>
              <a:t>独立硬盘</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7" name="文本框 6"/>
          <p:cNvSpPr txBox="1"/>
          <p:nvPr/>
        </p:nvSpPr>
        <p:spPr>
          <a:xfrm>
            <a:off x="3857625" y="2234565"/>
            <a:ext cx="62217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3</a:t>
            </a:r>
            <a:r>
              <a:rPr lang="zh-CN" altLang="en-US">
                <a:solidFill>
                  <a:schemeClr val="bg1"/>
                </a:solidFill>
                <a:sym typeface="+mn-ea"/>
              </a:rPr>
              <a:t>：单硬盘（分区</a:t>
            </a:r>
            <a:r>
              <a:rPr lang="en-US" altLang="zh-CN">
                <a:solidFill>
                  <a:schemeClr val="bg1"/>
                </a:solidFill>
                <a:sym typeface="+mn-ea"/>
              </a:rPr>
              <a:t>1</a:t>
            </a:r>
            <a:r>
              <a:rPr lang="zh-CN" altLang="en-US">
                <a:solidFill>
                  <a:schemeClr val="bg1"/>
                </a:solidFill>
                <a:sym typeface="+mn-ea"/>
              </a:rPr>
              <a:t>：装</a:t>
            </a:r>
            <a:r>
              <a:rPr lang="en-US" altLang="zh-CN">
                <a:solidFill>
                  <a:schemeClr val="bg1"/>
                </a:solidFill>
                <a:sym typeface="+mn-ea"/>
              </a:rPr>
              <a:t>windows  +  </a:t>
            </a:r>
            <a:r>
              <a:rPr lang="zh-CN" altLang="en-US">
                <a:solidFill>
                  <a:schemeClr val="bg1"/>
                </a:solidFill>
                <a:sym typeface="+mn-ea"/>
              </a:rPr>
              <a:t>分区</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cxnSp>
        <p:nvCxnSpPr>
          <p:cNvPr id="13" name="肘形连接符 12"/>
          <p:cNvCxnSpPr/>
          <p:nvPr/>
        </p:nvCxnSpPr>
        <p:spPr>
          <a:xfrm flipV="1">
            <a:off x="2750185" y="1614170"/>
            <a:ext cx="1107440" cy="222885"/>
          </a:xfrm>
          <a:prstGeom prst="bentConnector3">
            <a:avLst>
              <a:gd name="adj1" fmla="val 489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3" idx="1"/>
          </p:cNvCxnSpPr>
          <p:nvPr/>
        </p:nvCxnSpPr>
        <p:spPr>
          <a:xfrm>
            <a:off x="2730500" y="1837055"/>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endCxn id="7" idx="1"/>
          </p:cNvCxnSpPr>
          <p:nvPr/>
        </p:nvCxnSpPr>
        <p:spPr>
          <a:xfrm>
            <a:off x="2744470" y="18415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sym typeface="+mn-ea"/>
              </a:rPr>
              <a:t>物理机安装</a:t>
            </a:r>
            <a:r>
              <a:rPr lang="en-US" altLang="zh-CN" sz="1400">
                <a:solidFill>
                  <a:srgbClr val="FFFF00"/>
                </a:solidFill>
                <a:sym typeface="+mn-ea"/>
              </a:rPr>
              <a:t>Ubuntu</a:t>
            </a:r>
            <a:r>
              <a:rPr lang="zh-CN" altLang="en-US" sz="1400">
                <a:solidFill>
                  <a:srgbClr val="FFFF00"/>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29" name="文本框 28"/>
          <p:cNvSpPr txBox="1"/>
          <p:nvPr/>
        </p:nvSpPr>
        <p:spPr>
          <a:xfrm>
            <a:off x="3857625" y="1420495"/>
            <a:ext cx="3332480" cy="368300"/>
          </a:xfrm>
          <a:prstGeom prst="rect">
            <a:avLst/>
          </a:prstGeom>
          <a:noFill/>
        </p:spPr>
        <p:txBody>
          <a:bodyPr wrap="none" rtlCol="0" anchor="t">
            <a:spAutoFit/>
          </a:bodyPr>
          <a:p>
            <a:pPr algn="ctr"/>
            <a:r>
              <a:rPr lang="zh-CN" altLang="en-US">
                <a:solidFill>
                  <a:srgbClr val="FFFF00"/>
                </a:solidFill>
                <a:sym typeface="+mn-ea"/>
              </a:rPr>
              <a:t>方法</a:t>
            </a:r>
            <a:r>
              <a:rPr lang="en-US" altLang="zh-CN">
                <a:solidFill>
                  <a:srgbClr val="FFFF00"/>
                </a:solidFill>
                <a:sym typeface="+mn-ea"/>
              </a:rPr>
              <a:t>1</a:t>
            </a:r>
            <a:r>
              <a:rPr lang="zh-CN" altLang="en-US">
                <a:solidFill>
                  <a:srgbClr val="FFFF00"/>
                </a:solidFill>
                <a:sym typeface="+mn-ea"/>
              </a:rPr>
              <a:t>：独立硬盘（装</a:t>
            </a:r>
            <a:r>
              <a:rPr lang="en-US" altLang="zh-CN">
                <a:solidFill>
                  <a:srgbClr val="FFFF00"/>
                </a:solidFill>
                <a:sym typeface="+mn-ea"/>
              </a:rPr>
              <a:t>Ubuntu</a:t>
            </a:r>
            <a:r>
              <a:rPr lang="zh-CN" altLang="en-US">
                <a:solidFill>
                  <a:srgbClr val="FFFF00"/>
                </a:solidFill>
                <a:sym typeface="+mn-ea"/>
              </a:rPr>
              <a:t>）</a:t>
            </a:r>
            <a:endParaRPr lang="zh-CN" altLang="en-US">
              <a:solidFill>
                <a:srgbClr val="FFFF00"/>
              </a:solidFill>
              <a:sym typeface="+mn-ea"/>
            </a:endParaRPr>
          </a:p>
        </p:txBody>
      </p:sp>
      <p:sp>
        <p:nvSpPr>
          <p:cNvPr id="3" name="文本框 2"/>
          <p:cNvSpPr txBox="1"/>
          <p:nvPr/>
        </p:nvSpPr>
        <p:spPr>
          <a:xfrm>
            <a:off x="3857625" y="1827530"/>
            <a:ext cx="65519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2</a:t>
            </a:r>
            <a:r>
              <a:rPr lang="zh-CN" altLang="en-US">
                <a:solidFill>
                  <a:schemeClr val="bg1"/>
                </a:solidFill>
                <a:sym typeface="+mn-ea"/>
              </a:rPr>
              <a:t>：独立硬盘</a:t>
            </a:r>
            <a:r>
              <a:rPr lang="en-US" altLang="zh-CN">
                <a:solidFill>
                  <a:schemeClr val="bg1"/>
                </a:solidFill>
                <a:sym typeface="+mn-ea"/>
              </a:rPr>
              <a:t>1</a:t>
            </a:r>
            <a:r>
              <a:rPr lang="zh-CN" altLang="en-US">
                <a:solidFill>
                  <a:schemeClr val="bg1"/>
                </a:solidFill>
                <a:sym typeface="+mn-ea"/>
              </a:rPr>
              <a:t>（已装</a:t>
            </a:r>
            <a:r>
              <a:rPr lang="en-US" altLang="zh-CN">
                <a:solidFill>
                  <a:schemeClr val="bg1"/>
                </a:solidFill>
                <a:sym typeface="+mn-ea"/>
              </a:rPr>
              <a:t>windows</a:t>
            </a:r>
            <a:r>
              <a:rPr lang="zh-CN" altLang="en-US">
                <a:solidFill>
                  <a:schemeClr val="bg1"/>
                </a:solidFill>
                <a:sym typeface="+mn-ea"/>
              </a:rPr>
              <a:t>）</a:t>
            </a:r>
            <a:r>
              <a:rPr lang="en-US" altLang="zh-CN">
                <a:solidFill>
                  <a:schemeClr val="bg1"/>
                </a:solidFill>
                <a:sym typeface="+mn-ea"/>
              </a:rPr>
              <a:t>+  </a:t>
            </a:r>
            <a:r>
              <a:rPr lang="zh-CN" altLang="en-US">
                <a:solidFill>
                  <a:schemeClr val="bg1"/>
                </a:solidFill>
                <a:sym typeface="+mn-ea"/>
              </a:rPr>
              <a:t>独立硬盘</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7" name="文本框 6"/>
          <p:cNvSpPr txBox="1"/>
          <p:nvPr/>
        </p:nvSpPr>
        <p:spPr>
          <a:xfrm>
            <a:off x="3857625" y="2234565"/>
            <a:ext cx="62217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3</a:t>
            </a:r>
            <a:r>
              <a:rPr lang="zh-CN" altLang="en-US">
                <a:solidFill>
                  <a:schemeClr val="bg1"/>
                </a:solidFill>
                <a:sym typeface="+mn-ea"/>
              </a:rPr>
              <a:t>：单硬盘（分区</a:t>
            </a:r>
            <a:r>
              <a:rPr lang="en-US" altLang="zh-CN">
                <a:solidFill>
                  <a:schemeClr val="bg1"/>
                </a:solidFill>
                <a:sym typeface="+mn-ea"/>
              </a:rPr>
              <a:t>1</a:t>
            </a:r>
            <a:r>
              <a:rPr lang="zh-CN" altLang="en-US">
                <a:solidFill>
                  <a:schemeClr val="bg1"/>
                </a:solidFill>
                <a:sym typeface="+mn-ea"/>
              </a:rPr>
              <a:t>：装</a:t>
            </a:r>
            <a:r>
              <a:rPr lang="en-US" altLang="zh-CN">
                <a:solidFill>
                  <a:schemeClr val="bg1"/>
                </a:solidFill>
                <a:sym typeface="+mn-ea"/>
              </a:rPr>
              <a:t>windows  +  </a:t>
            </a:r>
            <a:r>
              <a:rPr lang="zh-CN" altLang="en-US">
                <a:solidFill>
                  <a:schemeClr val="bg1"/>
                </a:solidFill>
                <a:sym typeface="+mn-ea"/>
              </a:rPr>
              <a:t>分区</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cxnSp>
        <p:nvCxnSpPr>
          <p:cNvPr id="13" name="肘形连接符 12"/>
          <p:cNvCxnSpPr/>
          <p:nvPr/>
        </p:nvCxnSpPr>
        <p:spPr>
          <a:xfrm flipV="1">
            <a:off x="2750185" y="1614170"/>
            <a:ext cx="1107440" cy="222885"/>
          </a:xfrm>
          <a:prstGeom prst="bentConnector3">
            <a:avLst>
              <a:gd name="adj1" fmla="val 489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3" idx="1"/>
          </p:cNvCxnSpPr>
          <p:nvPr/>
        </p:nvCxnSpPr>
        <p:spPr>
          <a:xfrm>
            <a:off x="2730500" y="1837055"/>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endCxn id="7" idx="1"/>
          </p:cNvCxnSpPr>
          <p:nvPr/>
        </p:nvCxnSpPr>
        <p:spPr>
          <a:xfrm>
            <a:off x="2744470" y="18415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4"/>
          <a:stretch>
            <a:fillRect/>
          </a:stretch>
        </p:blipFill>
        <p:spPr>
          <a:xfrm>
            <a:off x="5654675" y="3419475"/>
            <a:ext cx="1405255" cy="946785"/>
          </a:xfrm>
          <a:prstGeom prst="rect">
            <a:avLst/>
          </a:prstGeom>
        </p:spPr>
      </p:pic>
      <p:sp>
        <p:nvSpPr>
          <p:cNvPr id="44" name="文本框 43"/>
          <p:cNvSpPr txBox="1"/>
          <p:nvPr/>
        </p:nvSpPr>
        <p:spPr>
          <a:xfrm>
            <a:off x="1862455" y="2829560"/>
            <a:ext cx="1071880" cy="306705"/>
          </a:xfrm>
          <a:prstGeom prst="rect">
            <a:avLst/>
          </a:prstGeom>
          <a:noFill/>
        </p:spPr>
        <p:txBody>
          <a:bodyPr wrap="none" rtlCol="0" anchor="t">
            <a:spAutoFit/>
          </a:bodyPr>
          <a:p>
            <a:r>
              <a:rPr lang="zh-CN" altLang="en-US" sz="1400">
                <a:solidFill>
                  <a:schemeClr val="bg1"/>
                </a:solidFill>
                <a:sym typeface="+mn-ea"/>
              </a:rPr>
              <a:t>已安装系统</a:t>
            </a:r>
            <a:endParaRPr lang="zh-CN" altLang="en-US" sz="1400">
              <a:solidFill>
                <a:schemeClr val="bg1"/>
              </a:solidFill>
              <a:sym typeface="+mn-ea"/>
            </a:endParaRPr>
          </a:p>
        </p:txBody>
      </p:sp>
      <p:sp>
        <p:nvSpPr>
          <p:cNvPr id="45" name="文本框 44"/>
          <p:cNvSpPr txBox="1"/>
          <p:nvPr/>
        </p:nvSpPr>
        <p:spPr>
          <a:xfrm>
            <a:off x="5654675" y="3122930"/>
            <a:ext cx="1071880" cy="306705"/>
          </a:xfrm>
          <a:prstGeom prst="rect">
            <a:avLst/>
          </a:prstGeom>
          <a:noFill/>
        </p:spPr>
        <p:txBody>
          <a:bodyPr wrap="none" rtlCol="0" anchor="t">
            <a:spAutoFit/>
          </a:bodyPr>
          <a:p>
            <a:r>
              <a:rPr lang="zh-CN" altLang="en-US" sz="1400">
                <a:solidFill>
                  <a:schemeClr val="bg1"/>
                </a:solidFill>
                <a:sym typeface="+mn-ea"/>
              </a:rPr>
              <a:t>未安装系统</a:t>
            </a:r>
            <a:endParaRPr lang="zh-CN" altLang="en-US" sz="1400">
              <a:solidFill>
                <a:schemeClr val="bg1"/>
              </a:solidFill>
              <a:sym typeface="+mn-ea"/>
            </a:endParaRPr>
          </a:p>
        </p:txBody>
      </p:sp>
      <p:pic>
        <p:nvPicPr>
          <p:cNvPr id="47" name="图片 46"/>
          <p:cNvPicPr>
            <a:picLocks noChangeAspect="1"/>
          </p:cNvPicPr>
          <p:nvPr/>
        </p:nvPicPr>
        <p:blipFill>
          <a:blip r:embed="rId5"/>
          <a:stretch>
            <a:fillRect/>
          </a:stretch>
        </p:blipFill>
        <p:spPr>
          <a:xfrm>
            <a:off x="4464685" y="3048635"/>
            <a:ext cx="823595" cy="973455"/>
          </a:xfrm>
          <a:prstGeom prst="rect">
            <a:avLst/>
          </a:prstGeom>
        </p:spPr>
      </p:pic>
      <p:cxnSp>
        <p:nvCxnSpPr>
          <p:cNvPr id="46" name="曲线连接符 45"/>
          <p:cNvCxnSpPr>
            <a:stCxn id="65" idx="3"/>
            <a:endCxn id="47" idx="1"/>
          </p:cNvCxnSpPr>
          <p:nvPr/>
        </p:nvCxnSpPr>
        <p:spPr>
          <a:xfrm flipV="1">
            <a:off x="3855085" y="3535680"/>
            <a:ext cx="609600" cy="27178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曲线连接符 47"/>
          <p:cNvCxnSpPr>
            <a:stCxn id="47" idx="3"/>
            <a:endCxn id="43" idx="1"/>
          </p:cNvCxnSpPr>
          <p:nvPr/>
        </p:nvCxnSpPr>
        <p:spPr>
          <a:xfrm>
            <a:off x="5288280" y="3535680"/>
            <a:ext cx="366395" cy="357505"/>
          </a:xfrm>
          <a:prstGeom prst="curvedConnector3">
            <a:avLst>
              <a:gd name="adj1" fmla="val 50087"/>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805555" y="3237230"/>
            <a:ext cx="716280" cy="306705"/>
          </a:xfrm>
          <a:prstGeom prst="rect">
            <a:avLst/>
          </a:prstGeom>
          <a:noFill/>
        </p:spPr>
        <p:txBody>
          <a:bodyPr wrap="none" rtlCol="0" anchor="t">
            <a:spAutoFit/>
          </a:bodyPr>
          <a:p>
            <a:r>
              <a:rPr lang="zh-CN" altLang="en-US" sz="1400">
                <a:solidFill>
                  <a:schemeClr val="bg1"/>
                </a:solidFill>
                <a:sym typeface="+mn-ea"/>
              </a:rPr>
              <a:t>格式化</a:t>
            </a:r>
            <a:endParaRPr lang="zh-CN" altLang="en-US" sz="1400">
              <a:solidFill>
                <a:schemeClr val="bg1"/>
              </a:solidFill>
              <a:sym typeface="+mn-ea"/>
            </a:endParaRPr>
          </a:p>
        </p:txBody>
      </p:sp>
      <p:pic>
        <p:nvPicPr>
          <p:cNvPr id="53" name="图片 52"/>
          <p:cNvPicPr>
            <a:picLocks noChangeAspect="1"/>
          </p:cNvPicPr>
          <p:nvPr/>
        </p:nvPicPr>
        <p:blipFill>
          <a:blip r:embed="rId6"/>
          <a:stretch>
            <a:fillRect/>
          </a:stretch>
        </p:blipFill>
        <p:spPr>
          <a:xfrm>
            <a:off x="4451985" y="4206875"/>
            <a:ext cx="848995" cy="318135"/>
          </a:xfrm>
          <a:prstGeom prst="rect">
            <a:avLst/>
          </a:prstGeom>
        </p:spPr>
      </p:pic>
      <p:sp>
        <p:nvSpPr>
          <p:cNvPr id="52" name="矩形 51"/>
          <p:cNvSpPr/>
          <p:nvPr/>
        </p:nvSpPr>
        <p:spPr>
          <a:xfrm>
            <a:off x="2110105" y="4478655"/>
            <a:ext cx="1620520" cy="70358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p>
            <a:pPr marL="285750" indent="-285750" algn="l">
              <a:buFont typeface="Wingdings" panose="05000000000000000000" charset="0"/>
              <a:buChar char="l"/>
            </a:pPr>
            <a:r>
              <a:rPr lang="zh-CN" altLang="en-US" sz="1400">
                <a:solidFill>
                  <a:srgbClr val="FFFF00"/>
                </a:solidFill>
                <a:sym typeface="+mn-ea"/>
              </a:rPr>
              <a:t>UltraISO</a:t>
            </a:r>
            <a:endParaRPr lang="zh-CN" altLang="en-US" sz="1400">
              <a:solidFill>
                <a:srgbClr val="FFFF00"/>
              </a:solidFill>
              <a:sym typeface="+mn-ea"/>
            </a:endParaRPr>
          </a:p>
          <a:p>
            <a:pPr marL="285750" indent="-285750" algn="l">
              <a:buFont typeface="Wingdings" panose="05000000000000000000" charset="0"/>
              <a:buChar char="l"/>
            </a:pPr>
            <a:r>
              <a:rPr lang="zh-CN" altLang="en-US" sz="1400"/>
              <a:t>balenaEtcher</a:t>
            </a:r>
            <a:endParaRPr lang="zh-CN" altLang="en-US" sz="1400"/>
          </a:p>
          <a:p>
            <a:pPr marL="285750" indent="-285750" algn="l">
              <a:buFont typeface="Wingdings" panose="05000000000000000000" charset="0"/>
              <a:buChar char="l"/>
            </a:pPr>
            <a:r>
              <a:rPr lang="zh-CN" altLang="en-US" sz="1400"/>
              <a:t>Rufus</a:t>
            </a:r>
            <a:endParaRPr lang="zh-CN" altLang="en-US" sz="1400"/>
          </a:p>
        </p:txBody>
      </p:sp>
      <p:pic>
        <p:nvPicPr>
          <p:cNvPr id="54" name="图片 53"/>
          <p:cNvPicPr>
            <a:picLocks noChangeAspect="1"/>
          </p:cNvPicPr>
          <p:nvPr/>
        </p:nvPicPr>
        <p:blipFill>
          <a:blip r:embed="rId7"/>
          <a:stretch>
            <a:fillRect/>
          </a:stretch>
        </p:blipFill>
        <p:spPr>
          <a:xfrm>
            <a:off x="1645285" y="5529580"/>
            <a:ext cx="3124835" cy="848995"/>
          </a:xfrm>
          <a:prstGeom prst="rect">
            <a:avLst/>
          </a:prstGeom>
        </p:spPr>
      </p:pic>
      <p:sp>
        <p:nvSpPr>
          <p:cNvPr id="55" name="矩形 54"/>
          <p:cNvSpPr/>
          <p:nvPr/>
        </p:nvSpPr>
        <p:spPr>
          <a:xfrm>
            <a:off x="1680210" y="5837555"/>
            <a:ext cx="3019425" cy="28575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6" name="肘形连接符 55"/>
          <p:cNvCxnSpPr>
            <a:stCxn id="55" idx="1"/>
            <a:endCxn id="52" idx="1"/>
          </p:cNvCxnSpPr>
          <p:nvPr/>
        </p:nvCxnSpPr>
        <p:spPr>
          <a:xfrm rot="10800000" flipH="1">
            <a:off x="1680210" y="4830445"/>
            <a:ext cx="429895" cy="1149985"/>
          </a:xfrm>
          <a:prstGeom prst="bentConnector3">
            <a:avLst>
              <a:gd name="adj1" fmla="val -553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6"/>
          <p:cNvCxnSpPr>
            <a:stCxn id="52" idx="3"/>
            <a:endCxn id="53" idx="1"/>
          </p:cNvCxnSpPr>
          <p:nvPr/>
        </p:nvCxnSpPr>
        <p:spPr>
          <a:xfrm flipV="1">
            <a:off x="3730625" y="4366260"/>
            <a:ext cx="721360" cy="46418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05555" y="4850765"/>
            <a:ext cx="538480" cy="306705"/>
          </a:xfrm>
          <a:prstGeom prst="rect">
            <a:avLst/>
          </a:prstGeom>
          <a:noFill/>
        </p:spPr>
        <p:txBody>
          <a:bodyPr wrap="none" rtlCol="0" anchor="t">
            <a:spAutoFit/>
          </a:bodyPr>
          <a:p>
            <a:r>
              <a:rPr lang="zh-CN" altLang="en-US" sz="1400">
                <a:solidFill>
                  <a:schemeClr val="bg1"/>
                </a:solidFill>
                <a:sym typeface="+mn-ea"/>
              </a:rPr>
              <a:t>烧录</a:t>
            </a:r>
            <a:endParaRPr lang="zh-CN" altLang="en-US" sz="1400">
              <a:solidFill>
                <a:schemeClr val="bg1"/>
              </a:solidFill>
              <a:sym typeface="+mn-ea"/>
            </a:endParaRPr>
          </a:p>
        </p:txBody>
      </p:sp>
      <p:cxnSp>
        <p:nvCxnSpPr>
          <p:cNvPr id="59" name="曲线连接符 58"/>
          <p:cNvCxnSpPr>
            <a:stCxn id="53" idx="3"/>
            <a:endCxn id="43" idx="1"/>
          </p:cNvCxnSpPr>
          <p:nvPr/>
        </p:nvCxnSpPr>
        <p:spPr>
          <a:xfrm flipV="1">
            <a:off x="5300980" y="3893185"/>
            <a:ext cx="353695" cy="473075"/>
          </a:xfrm>
          <a:prstGeom prst="curvedConnector3">
            <a:avLst>
              <a:gd name="adj1" fmla="val 50090"/>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65" name="图片 64"/>
          <p:cNvPicPr>
            <a:picLocks noChangeAspect="1"/>
          </p:cNvPicPr>
          <p:nvPr/>
        </p:nvPicPr>
        <p:blipFill>
          <a:blip r:embed="rId8"/>
          <a:stretch>
            <a:fillRect/>
          </a:stretch>
        </p:blipFill>
        <p:spPr>
          <a:xfrm>
            <a:off x="1939290" y="3135630"/>
            <a:ext cx="1915795" cy="1343025"/>
          </a:xfrm>
          <a:prstGeom prst="rect">
            <a:avLst/>
          </a:prstGeom>
        </p:spPr>
      </p:pic>
      <p:pic>
        <p:nvPicPr>
          <p:cNvPr id="66" name="图片 65"/>
          <p:cNvPicPr>
            <a:picLocks noChangeAspect="1"/>
          </p:cNvPicPr>
          <p:nvPr/>
        </p:nvPicPr>
        <p:blipFill>
          <a:blip r:embed="rId9"/>
          <a:stretch>
            <a:fillRect/>
          </a:stretch>
        </p:blipFill>
        <p:spPr>
          <a:xfrm>
            <a:off x="949325" y="3122930"/>
            <a:ext cx="730250" cy="890270"/>
          </a:xfrm>
          <a:prstGeom prst="rect">
            <a:avLst/>
          </a:prstGeom>
        </p:spPr>
      </p:pic>
      <p:sp>
        <p:nvSpPr>
          <p:cNvPr id="67" name="文本框 66"/>
          <p:cNvSpPr txBox="1"/>
          <p:nvPr/>
        </p:nvSpPr>
        <p:spPr>
          <a:xfrm>
            <a:off x="684530" y="4179570"/>
            <a:ext cx="1259840" cy="306705"/>
          </a:xfrm>
          <a:prstGeom prst="rect">
            <a:avLst/>
          </a:prstGeom>
          <a:noFill/>
        </p:spPr>
        <p:txBody>
          <a:bodyPr wrap="none" rtlCol="0" anchor="t">
            <a:spAutoFit/>
          </a:bodyPr>
          <a:p>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p:txBody>
      </p:sp>
      <p:cxnSp>
        <p:nvCxnSpPr>
          <p:cNvPr id="68" name="曲线连接符 67"/>
          <p:cNvCxnSpPr>
            <a:stCxn id="66" idx="2"/>
          </p:cNvCxnSpPr>
          <p:nvPr/>
        </p:nvCxnSpPr>
        <p:spPr>
          <a:xfrm rot="5400000" flipV="1">
            <a:off x="1523365" y="3804285"/>
            <a:ext cx="195580" cy="613410"/>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19010" y="3521710"/>
            <a:ext cx="4480560" cy="1599565"/>
          </a:xfrm>
          <a:prstGeom prst="rect">
            <a:avLst/>
          </a:prstGeom>
          <a:noFill/>
        </p:spPr>
        <p:txBody>
          <a:bodyPr wrap="none" rtlCol="0" anchor="t">
            <a:spAutoFit/>
          </a:bodyPr>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1</a:t>
            </a:r>
            <a:r>
              <a:rPr lang="zh-CN" altLang="en-US" sz="1400">
                <a:solidFill>
                  <a:schemeClr val="bg1"/>
                </a:solidFill>
                <a:sym typeface="+mn-ea"/>
              </a:rPr>
              <a:t>步：准备</a:t>
            </a:r>
            <a:r>
              <a:rPr lang="en-US" altLang="zh-CN" sz="1400">
                <a:solidFill>
                  <a:schemeClr val="bg1"/>
                </a:solidFill>
                <a:sym typeface="+mn-ea"/>
              </a:rPr>
              <a:t>2</a:t>
            </a:r>
            <a:r>
              <a:rPr lang="zh-CN" altLang="en-US" sz="1400">
                <a:solidFill>
                  <a:schemeClr val="bg1"/>
                </a:solidFill>
                <a:sym typeface="+mn-ea"/>
              </a:rPr>
              <a:t>台电脑</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2</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块</a:t>
            </a:r>
            <a:r>
              <a:rPr lang="en-US" altLang="zh-CN" sz="1400">
                <a:solidFill>
                  <a:schemeClr val="bg1"/>
                </a:solidFill>
                <a:sym typeface="+mn-ea"/>
              </a:rPr>
              <a:t>2.5</a:t>
            </a:r>
            <a:r>
              <a:rPr lang="zh-CN" altLang="en-US" sz="1400">
                <a:solidFill>
                  <a:schemeClr val="bg1"/>
                </a:solidFill>
                <a:sym typeface="+mn-ea"/>
              </a:rPr>
              <a:t>英寸硬盘，建议为</a:t>
            </a:r>
            <a:r>
              <a:rPr lang="en-US" altLang="zh-CN" sz="1400">
                <a:solidFill>
                  <a:schemeClr val="bg1"/>
                </a:solidFill>
                <a:sym typeface="+mn-ea"/>
              </a:rPr>
              <a:t>GPT</a:t>
            </a:r>
            <a:r>
              <a:rPr lang="zh-CN" altLang="en-US" sz="1400">
                <a:solidFill>
                  <a:schemeClr val="bg1"/>
                </a:solidFill>
                <a:sym typeface="+mn-ea"/>
              </a:rPr>
              <a:t>分区格式</a:t>
            </a:r>
            <a:endParaRPr lang="en-US" altLang="zh-CN"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3</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个</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4</a:t>
            </a:r>
            <a:r>
              <a:rPr lang="zh-CN" altLang="en-US" sz="1400">
                <a:solidFill>
                  <a:schemeClr val="bg1"/>
                </a:solidFill>
                <a:sym typeface="+mn-ea"/>
              </a:rPr>
              <a:t>步：下载</a:t>
            </a:r>
            <a:r>
              <a:rPr lang="en-US" altLang="zh-CN" sz="1400">
                <a:solidFill>
                  <a:schemeClr val="bg1"/>
                </a:solidFill>
                <a:sym typeface="+mn-ea"/>
              </a:rPr>
              <a:t>ubuntu18.04</a:t>
            </a:r>
            <a:r>
              <a:rPr lang="zh-CN" altLang="en-US" sz="1400">
                <a:solidFill>
                  <a:schemeClr val="bg1"/>
                </a:solidFill>
                <a:sym typeface="+mn-ea"/>
              </a:rPr>
              <a:t>镜像文件</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5</a:t>
            </a:r>
            <a:r>
              <a:rPr lang="zh-CN" altLang="en-US" sz="1400">
                <a:solidFill>
                  <a:schemeClr val="bg1"/>
                </a:solidFill>
                <a:sym typeface="+mn-ea"/>
              </a:rPr>
              <a:t>步：将</a:t>
            </a:r>
            <a:r>
              <a:rPr lang="en-US" altLang="zh-CN" sz="1400">
                <a:solidFill>
                  <a:schemeClr val="bg1"/>
                </a:solidFill>
                <a:sym typeface="+mn-ea"/>
              </a:rPr>
              <a:t>ubuntu18.04</a:t>
            </a:r>
            <a:r>
              <a:rPr lang="zh-CN" altLang="en-US" sz="1400">
                <a:solidFill>
                  <a:schemeClr val="bg1"/>
                </a:solidFill>
                <a:sym typeface="+mn-ea"/>
              </a:rPr>
              <a:t>镜像文件烧录进</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步：将烧录好的</a:t>
            </a:r>
            <a:r>
              <a:rPr lang="en-US" altLang="zh-CN" sz="1400">
                <a:solidFill>
                  <a:schemeClr val="bg1"/>
                </a:solidFill>
                <a:sym typeface="+mn-ea"/>
              </a:rPr>
              <a:t>U</a:t>
            </a:r>
            <a:r>
              <a:rPr lang="zh-CN" altLang="en-US" sz="1400">
                <a:solidFill>
                  <a:schemeClr val="bg1"/>
                </a:solidFill>
                <a:sym typeface="+mn-ea"/>
              </a:rPr>
              <a:t>盘插入另一台电脑</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7</a:t>
            </a:r>
            <a:r>
              <a:rPr lang="zh-CN" altLang="en-US" sz="1400">
                <a:solidFill>
                  <a:schemeClr val="bg1"/>
                </a:solidFill>
                <a:sym typeface="+mn-ea"/>
              </a:rPr>
              <a:t>步：上电开机，按提示进入</a:t>
            </a:r>
            <a:r>
              <a:rPr lang="en-US" altLang="zh-CN" sz="1400">
                <a:solidFill>
                  <a:schemeClr val="bg1"/>
                </a:solidFill>
                <a:sym typeface="+mn-ea"/>
              </a:rPr>
              <a:t>ubuntu</a:t>
            </a:r>
            <a:r>
              <a:rPr lang="zh-CN" altLang="en-US" sz="1400">
                <a:solidFill>
                  <a:schemeClr val="bg1"/>
                </a:solidFill>
                <a:sym typeface="+mn-ea"/>
              </a:rPr>
              <a:t>的安装过程</a:t>
            </a:r>
            <a:endParaRPr lang="zh-CN" altLang="en-US" sz="1400">
              <a:solidFill>
                <a:schemeClr val="bg1"/>
              </a:solidFill>
              <a:sym typeface="+mn-ea"/>
            </a:endParaRPr>
          </a:p>
        </p:txBody>
      </p:sp>
    </p:spTree>
    <p:custDataLst>
      <p:tags r:id="rId10"/>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sym typeface="+mn-ea"/>
              </a:rPr>
              <a:t>物理机安装</a:t>
            </a:r>
            <a:r>
              <a:rPr lang="en-US" altLang="zh-CN" sz="1400">
                <a:solidFill>
                  <a:srgbClr val="FFFF00"/>
                </a:solidFill>
                <a:sym typeface="+mn-ea"/>
              </a:rPr>
              <a:t>Ubuntu</a:t>
            </a:r>
            <a:r>
              <a:rPr lang="zh-CN" altLang="en-US" sz="1400">
                <a:solidFill>
                  <a:srgbClr val="FFFF00"/>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29" name="文本框 28"/>
          <p:cNvSpPr txBox="1"/>
          <p:nvPr/>
        </p:nvSpPr>
        <p:spPr>
          <a:xfrm>
            <a:off x="3857625" y="1420495"/>
            <a:ext cx="333248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1</a:t>
            </a:r>
            <a:r>
              <a:rPr lang="zh-CN" altLang="en-US">
                <a:solidFill>
                  <a:schemeClr val="bg1"/>
                </a:solidFill>
                <a:sym typeface="+mn-ea"/>
              </a:rPr>
              <a:t>：独立硬盘（装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3" name="文本框 2"/>
          <p:cNvSpPr txBox="1"/>
          <p:nvPr/>
        </p:nvSpPr>
        <p:spPr>
          <a:xfrm>
            <a:off x="3857625" y="1827530"/>
            <a:ext cx="6551930" cy="368300"/>
          </a:xfrm>
          <a:prstGeom prst="rect">
            <a:avLst/>
          </a:prstGeom>
          <a:noFill/>
        </p:spPr>
        <p:txBody>
          <a:bodyPr wrap="none" rtlCol="0" anchor="t">
            <a:spAutoFit/>
          </a:bodyPr>
          <a:p>
            <a:pPr algn="ctr"/>
            <a:r>
              <a:rPr lang="zh-CN" altLang="en-US">
                <a:solidFill>
                  <a:srgbClr val="FFFF00"/>
                </a:solidFill>
                <a:sym typeface="+mn-ea"/>
              </a:rPr>
              <a:t>方法</a:t>
            </a:r>
            <a:r>
              <a:rPr lang="en-US" altLang="zh-CN">
                <a:solidFill>
                  <a:srgbClr val="FFFF00"/>
                </a:solidFill>
                <a:sym typeface="+mn-ea"/>
              </a:rPr>
              <a:t>2</a:t>
            </a:r>
            <a:r>
              <a:rPr lang="zh-CN" altLang="en-US">
                <a:solidFill>
                  <a:srgbClr val="FFFF00"/>
                </a:solidFill>
                <a:sym typeface="+mn-ea"/>
              </a:rPr>
              <a:t>：独立硬盘</a:t>
            </a:r>
            <a:r>
              <a:rPr lang="en-US" altLang="zh-CN">
                <a:solidFill>
                  <a:srgbClr val="FFFF00"/>
                </a:solidFill>
                <a:sym typeface="+mn-ea"/>
              </a:rPr>
              <a:t>1</a:t>
            </a:r>
            <a:r>
              <a:rPr lang="zh-CN" altLang="en-US">
                <a:solidFill>
                  <a:srgbClr val="FFFF00"/>
                </a:solidFill>
                <a:sym typeface="+mn-ea"/>
              </a:rPr>
              <a:t>（已装</a:t>
            </a:r>
            <a:r>
              <a:rPr lang="en-US" altLang="zh-CN">
                <a:solidFill>
                  <a:srgbClr val="FFFF00"/>
                </a:solidFill>
                <a:sym typeface="+mn-ea"/>
              </a:rPr>
              <a:t>windows</a:t>
            </a:r>
            <a:r>
              <a:rPr lang="zh-CN" altLang="en-US">
                <a:solidFill>
                  <a:srgbClr val="FFFF00"/>
                </a:solidFill>
                <a:sym typeface="+mn-ea"/>
              </a:rPr>
              <a:t>）</a:t>
            </a:r>
            <a:r>
              <a:rPr lang="en-US" altLang="zh-CN">
                <a:solidFill>
                  <a:srgbClr val="FFFF00"/>
                </a:solidFill>
                <a:sym typeface="+mn-ea"/>
              </a:rPr>
              <a:t>+  </a:t>
            </a:r>
            <a:r>
              <a:rPr lang="zh-CN" altLang="en-US">
                <a:solidFill>
                  <a:srgbClr val="FFFF00"/>
                </a:solidFill>
                <a:sym typeface="+mn-ea"/>
              </a:rPr>
              <a:t>独立硬盘</a:t>
            </a:r>
            <a:r>
              <a:rPr lang="en-US" altLang="zh-CN">
                <a:solidFill>
                  <a:srgbClr val="FFFF00"/>
                </a:solidFill>
                <a:sym typeface="+mn-ea"/>
              </a:rPr>
              <a:t>2</a:t>
            </a:r>
            <a:r>
              <a:rPr lang="zh-CN" altLang="en-US">
                <a:solidFill>
                  <a:srgbClr val="FFFF00"/>
                </a:solidFill>
                <a:sym typeface="+mn-ea"/>
              </a:rPr>
              <a:t>（装</a:t>
            </a:r>
            <a:r>
              <a:rPr lang="en-US" altLang="zh-CN">
                <a:solidFill>
                  <a:srgbClr val="FFFF00"/>
                </a:solidFill>
                <a:sym typeface="+mn-ea"/>
              </a:rPr>
              <a:t>Ubuntu</a:t>
            </a:r>
            <a:r>
              <a:rPr lang="zh-CN" altLang="en-US">
                <a:solidFill>
                  <a:srgbClr val="FFFF00"/>
                </a:solidFill>
                <a:sym typeface="+mn-ea"/>
              </a:rPr>
              <a:t>）</a:t>
            </a:r>
            <a:endParaRPr lang="zh-CN" altLang="en-US">
              <a:solidFill>
                <a:srgbClr val="FFFF00"/>
              </a:solidFill>
              <a:sym typeface="+mn-ea"/>
            </a:endParaRPr>
          </a:p>
        </p:txBody>
      </p:sp>
      <p:sp>
        <p:nvSpPr>
          <p:cNvPr id="7" name="文本框 6"/>
          <p:cNvSpPr txBox="1"/>
          <p:nvPr/>
        </p:nvSpPr>
        <p:spPr>
          <a:xfrm>
            <a:off x="3857625" y="2234565"/>
            <a:ext cx="62217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3</a:t>
            </a:r>
            <a:r>
              <a:rPr lang="zh-CN" altLang="en-US">
                <a:solidFill>
                  <a:schemeClr val="bg1"/>
                </a:solidFill>
                <a:sym typeface="+mn-ea"/>
              </a:rPr>
              <a:t>：单硬盘（分区</a:t>
            </a:r>
            <a:r>
              <a:rPr lang="en-US" altLang="zh-CN">
                <a:solidFill>
                  <a:schemeClr val="bg1"/>
                </a:solidFill>
                <a:sym typeface="+mn-ea"/>
              </a:rPr>
              <a:t>1</a:t>
            </a:r>
            <a:r>
              <a:rPr lang="zh-CN" altLang="en-US">
                <a:solidFill>
                  <a:schemeClr val="bg1"/>
                </a:solidFill>
                <a:sym typeface="+mn-ea"/>
              </a:rPr>
              <a:t>：装</a:t>
            </a:r>
            <a:r>
              <a:rPr lang="en-US" altLang="zh-CN">
                <a:solidFill>
                  <a:schemeClr val="bg1"/>
                </a:solidFill>
                <a:sym typeface="+mn-ea"/>
              </a:rPr>
              <a:t>windows  +  </a:t>
            </a:r>
            <a:r>
              <a:rPr lang="zh-CN" altLang="en-US">
                <a:solidFill>
                  <a:schemeClr val="bg1"/>
                </a:solidFill>
                <a:sym typeface="+mn-ea"/>
              </a:rPr>
              <a:t>分区</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cxnSp>
        <p:nvCxnSpPr>
          <p:cNvPr id="13" name="肘形连接符 12"/>
          <p:cNvCxnSpPr/>
          <p:nvPr/>
        </p:nvCxnSpPr>
        <p:spPr>
          <a:xfrm flipV="1">
            <a:off x="2750185" y="1614170"/>
            <a:ext cx="1107440" cy="222885"/>
          </a:xfrm>
          <a:prstGeom prst="bentConnector3">
            <a:avLst>
              <a:gd name="adj1" fmla="val 489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3" idx="1"/>
          </p:cNvCxnSpPr>
          <p:nvPr/>
        </p:nvCxnSpPr>
        <p:spPr>
          <a:xfrm>
            <a:off x="2730500" y="1837055"/>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endCxn id="7" idx="1"/>
          </p:cNvCxnSpPr>
          <p:nvPr/>
        </p:nvCxnSpPr>
        <p:spPr>
          <a:xfrm>
            <a:off x="2744470" y="18415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807200" y="3521710"/>
            <a:ext cx="5330190" cy="1814830"/>
          </a:xfrm>
          <a:prstGeom prst="rect">
            <a:avLst/>
          </a:prstGeom>
          <a:noFill/>
        </p:spPr>
        <p:txBody>
          <a:bodyPr wrap="none" rtlCol="0" anchor="t">
            <a:spAutoFit/>
          </a:bodyPr>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1</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台电脑，</a:t>
            </a:r>
            <a:r>
              <a:rPr lang="zh-CN" altLang="en-US" sz="1400">
                <a:solidFill>
                  <a:srgbClr val="FF0000"/>
                </a:solidFill>
                <a:sym typeface="+mn-ea"/>
              </a:rPr>
              <a:t>硬盘</a:t>
            </a:r>
            <a:r>
              <a:rPr lang="en-US" altLang="zh-CN" sz="1400">
                <a:solidFill>
                  <a:srgbClr val="FF0000"/>
                </a:solidFill>
                <a:sym typeface="+mn-ea"/>
              </a:rPr>
              <a:t>1</a:t>
            </a:r>
            <a:r>
              <a:rPr lang="zh-CN" altLang="en-US" sz="1400">
                <a:solidFill>
                  <a:schemeClr val="bg1"/>
                </a:solidFill>
                <a:sym typeface="+mn-ea"/>
              </a:rPr>
              <a:t>已经装了</a:t>
            </a:r>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2</a:t>
            </a:r>
            <a:r>
              <a:rPr lang="zh-CN" altLang="en-US" sz="1400">
                <a:solidFill>
                  <a:schemeClr val="bg1"/>
                </a:solidFill>
                <a:sym typeface="+mn-ea"/>
              </a:rPr>
              <a:t>步：准备</a:t>
            </a:r>
            <a:r>
              <a:rPr lang="zh-CN" altLang="en-US" sz="1400">
                <a:solidFill>
                  <a:srgbClr val="FF0000"/>
                </a:solidFill>
                <a:sym typeface="+mn-ea"/>
              </a:rPr>
              <a:t>硬盘</a:t>
            </a:r>
            <a:r>
              <a:rPr lang="en-US" altLang="zh-CN" sz="1400">
                <a:solidFill>
                  <a:srgbClr val="FF0000"/>
                </a:solidFill>
                <a:sym typeface="+mn-ea"/>
              </a:rPr>
              <a:t>2</a:t>
            </a:r>
            <a:r>
              <a:rPr lang="zh-CN" altLang="en-US" sz="1400">
                <a:solidFill>
                  <a:schemeClr val="bg1"/>
                </a:solidFill>
                <a:sym typeface="+mn-ea"/>
              </a:rPr>
              <a:t>（</a:t>
            </a:r>
            <a:r>
              <a:rPr lang="en-US" altLang="zh-CN" sz="1400">
                <a:solidFill>
                  <a:schemeClr val="bg1"/>
                </a:solidFill>
                <a:sym typeface="+mn-ea"/>
              </a:rPr>
              <a:t>2.5</a:t>
            </a:r>
            <a:r>
              <a:rPr lang="zh-CN" altLang="en-US" sz="1400">
                <a:solidFill>
                  <a:schemeClr val="bg1"/>
                </a:solidFill>
                <a:sym typeface="+mn-ea"/>
              </a:rPr>
              <a:t>英寸硬盘），建议为</a:t>
            </a:r>
            <a:r>
              <a:rPr lang="en-US" altLang="zh-CN" sz="1400">
                <a:solidFill>
                  <a:schemeClr val="bg1"/>
                </a:solidFill>
                <a:sym typeface="+mn-ea"/>
              </a:rPr>
              <a:t>GPT</a:t>
            </a:r>
            <a:r>
              <a:rPr lang="zh-CN" altLang="en-US" sz="1400">
                <a:solidFill>
                  <a:schemeClr val="bg1"/>
                </a:solidFill>
                <a:sym typeface="+mn-ea"/>
              </a:rPr>
              <a:t>分区格式</a:t>
            </a:r>
            <a:endParaRPr lang="en-US" altLang="zh-CN"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3</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个</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4</a:t>
            </a:r>
            <a:r>
              <a:rPr lang="zh-CN" altLang="en-US" sz="1400">
                <a:solidFill>
                  <a:schemeClr val="bg1"/>
                </a:solidFill>
                <a:sym typeface="+mn-ea"/>
              </a:rPr>
              <a:t>步：下载</a:t>
            </a:r>
            <a:r>
              <a:rPr lang="en-US" altLang="zh-CN" sz="1400">
                <a:solidFill>
                  <a:schemeClr val="bg1"/>
                </a:solidFill>
                <a:sym typeface="+mn-ea"/>
              </a:rPr>
              <a:t>ubuntu18.04</a:t>
            </a:r>
            <a:r>
              <a:rPr lang="zh-CN" altLang="en-US" sz="1400">
                <a:solidFill>
                  <a:schemeClr val="bg1"/>
                </a:solidFill>
                <a:sym typeface="+mn-ea"/>
              </a:rPr>
              <a:t>镜像文件</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5</a:t>
            </a:r>
            <a:r>
              <a:rPr lang="zh-CN" altLang="en-US" sz="1400">
                <a:solidFill>
                  <a:schemeClr val="bg1"/>
                </a:solidFill>
                <a:sym typeface="+mn-ea"/>
              </a:rPr>
              <a:t>步：将</a:t>
            </a:r>
            <a:r>
              <a:rPr lang="en-US" altLang="zh-CN" sz="1400">
                <a:solidFill>
                  <a:schemeClr val="bg1"/>
                </a:solidFill>
                <a:sym typeface="+mn-ea"/>
              </a:rPr>
              <a:t>ubuntu18.04</a:t>
            </a:r>
            <a:r>
              <a:rPr lang="zh-CN" altLang="en-US" sz="1400">
                <a:solidFill>
                  <a:schemeClr val="bg1"/>
                </a:solidFill>
                <a:sym typeface="+mn-ea"/>
              </a:rPr>
              <a:t>镜像文件烧录进</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步：</a:t>
            </a:r>
            <a:r>
              <a:rPr lang="zh-CN" altLang="en-US" sz="1400">
                <a:solidFill>
                  <a:srgbClr val="FF0000"/>
                </a:solidFill>
                <a:sym typeface="+mn-ea"/>
              </a:rPr>
              <a:t>不用拔出</a:t>
            </a:r>
            <a:r>
              <a:rPr lang="en-US" altLang="zh-CN" sz="1400">
                <a:solidFill>
                  <a:srgbClr val="FF0000"/>
                </a:solidFill>
                <a:sym typeface="+mn-ea"/>
              </a:rPr>
              <a:t>U</a:t>
            </a:r>
            <a:r>
              <a:rPr lang="zh-CN" altLang="en-US" sz="1400">
                <a:solidFill>
                  <a:srgbClr val="FF0000"/>
                </a:solidFill>
                <a:sym typeface="+mn-ea"/>
              </a:rPr>
              <a:t>盘</a:t>
            </a:r>
            <a:r>
              <a:rPr lang="zh-CN" altLang="en-US" sz="1400">
                <a:solidFill>
                  <a:schemeClr val="bg1"/>
                </a:solidFill>
                <a:sym typeface="+mn-ea"/>
              </a:rPr>
              <a:t>，直接重启电脑并选择从</a:t>
            </a:r>
            <a:r>
              <a:rPr lang="en-US" altLang="zh-CN" sz="1400">
                <a:solidFill>
                  <a:schemeClr val="bg1"/>
                </a:solidFill>
                <a:sym typeface="+mn-ea"/>
              </a:rPr>
              <a:t>U</a:t>
            </a:r>
            <a:r>
              <a:rPr lang="zh-CN" altLang="en-US" sz="1400">
                <a:solidFill>
                  <a:schemeClr val="bg1"/>
                </a:solidFill>
                <a:sym typeface="+mn-ea"/>
              </a:rPr>
              <a:t>盘启动</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7</a:t>
            </a:r>
            <a:r>
              <a:rPr lang="zh-CN" altLang="en-US" sz="1400">
                <a:solidFill>
                  <a:schemeClr val="bg1"/>
                </a:solidFill>
                <a:sym typeface="+mn-ea"/>
              </a:rPr>
              <a:t>步：上电开机后，按提示进入</a:t>
            </a:r>
            <a:r>
              <a:rPr lang="en-US" altLang="zh-CN" sz="1400">
                <a:solidFill>
                  <a:schemeClr val="bg1"/>
                </a:solidFill>
                <a:sym typeface="+mn-ea"/>
              </a:rPr>
              <a:t>ubuntu</a:t>
            </a:r>
            <a:r>
              <a:rPr lang="zh-CN" altLang="en-US" sz="1400">
                <a:solidFill>
                  <a:schemeClr val="bg1"/>
                </a:solidFill>
                <a:sym typeface="+mn-ea"/>
              </a:rPr>
              <a:t>的安装过程</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8</a:t>
            </a:r>
            <a:r>
              <a:rPr lang="zh-CN" altLang="en-US" sz="1400">
                <a:solidFill>
                  <a:schemeClr val="bg1"/>
                </a:solidFill>
                <a:sym typeface="+mn-ea"/>
              </a:rPr>
              <a:t>步：安装完成后，重启电脑并选择从</a:t>
            </a:r>
            <a:r>
              <a:rPr lang="zh-CN" altLang="en-US" sz="1400">
                <a:solidFill>
                  <a:srgbClr val="FF0000"/>
                </a:solidFill>
                <a:sym typeface="+mn-ea"/>
              </a:rPr>
              <a:t>硬盘</a:t>
            </a:r>
            <a:r>
              <a:rPr lang="en-US" altLang="zh-CN" sz="1400">
                <a:solidFill>
                  <a:srgbClr val="FF0000"/>
                </a:solidFill>
                <a:sym typeface="+mn-ea"/>
              </a:rPr>
              <a:t>2</a:t>
            </a:r>
            <a:r>
              <a:rPr lang="zh-CN" altLang="en-US" sz="1400">
                <a:solidFill>
                  <a:schemeClr val="bg1"/>
                </a:solidFill>
                <a:sym typeface="+mn-ea"/>
              </a:rPr>
              <a:t>启动</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p:txBody>
      </p:sp>
      <p:sp>
        <p:nvSpPr>
          <p:cNvPr id="2" name="文本框 1"/>
          <p:cNvSpPr txBox="1"/>
          <p:nvPr/>
        </p:nvSpPr>
        <p:spPr>
          <a:xfrm>
            <a:off x="1978025" y="2697480"/>
            <a:ext cx="1793240" cy="306705"/>
          </a:xfrm>
          <a:prstGeom prst="rect">
            <a:avLst/>
          </a:prstGeom>
          <a:noFill/>
        </p:spPr>
        <p:txBody>
          <a:bodyPr wrap="none" rtlCol="0" anchor="t">
            <a:spAutoFit/>
          </a:bodyPr>
          <a:p>
            <a:r>
              <a:rPr lang="zh-CN" altLang="en-US" sz="1400">
                <a:solidFill>
                  <a:schemeClr val="bg1"/>
                </a:solidFill>
                <a:sym typeface="+mn-ea"/>
              </a:rPr>
              <a:t>已安装</a:t>
            </a:r>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p:txBody>
      </p:sp>
      <p:pic>
        <p:nvPicPr>
          <p:cNvPr id="5" name="图片 4"/>
          <p:cNvPicPr>
            <a:picLocks noChangeAspect="1"/>
          </p:cNvPicPr>
          <p:nvPr/>
        </p:nvPicPr>
        <p:blipFill>
          <a:blip r:embed="rId4"/>
          <a:stretch>
            <a:fillRect/>
          </a:stretch>
        </p:blipFill>
        <p:spPr>
          <a:xfrm>
            <a:off x="5857240" y="3578860"/>
            <a:ext cx="678815" cy="802640"/>
          </a:xfrm>
          <a:prstGeom prst="rect">
            <a:avLst/>
          </a:prstGeom>
        </p:spPr>
      </p:pic>
      <p:cxnSp>
        <p:nvCxnSpPr>
          <p:cNvPr id="8" name="曲线连接符 7"/>
          <p:cNvCxnSpPr>
            <a:stCxn id="27" idx="3"/>
            <a:endCxn id="5" idx="1"/>
          </p:cNvCxnSpPr>
          <p:nvPr/>
        </p:nvCxnSpPr>
        <p:spPr>
          <a:xfrm>
            <a:off x="3970655" y="3980180"/>
            <a:ext cx="1886585" cy="3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rot="10800000" flipV="1">
            <a:off x="3985260" y="3705225"/>
            <a:ext cx="1867535" cy="8890"/>
          </a:xfrm>
          <a:prstGeom prst="curvedConnector3">
            <a:avLst>
              <a:gd name="adj1" fmla="val 49983"/>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90110" y="3979545"/>
            <a:ext cx="716280" cy="306705"/>
          </a:xfrm>
          <a:prstGeom prst="rect">
            <a:avLst/>
          </a:prstGeom>
          <a:noFill/>
        </p:spPr>
        <p:txBody>
          <a:bodyPr wrap="none" rtlCol="0" anchor="t">
            <a:spAutoFit/>
          </a:bodyPr>
          <a:p>
            <a:r>
              <a:rPr lang="zh-CN" altLang="en-US" sz="1400">
                <a:solidFill>
                  <a:schemeClr val="bg1"/>
                </a:solidFill>
                <a:sym typeface="+mn-ea"/>
              </a:rPr>
              <a:t>格式化</a:t>
            </a:r>
            <a:endParaRPr lang="zh-CN" altLang="en-US" sz="1400">
              <a:solidFill>
                <a:schemeClr val="bg1"/>
              </a:solidFill>
              <a:sym typeface="+mn-ea"/>
            </a:endParaRPr>
          </a:p>
        </p:txBody>
      </p:sp>
      <p:pic>
        <p:nvPicPr>
          <p:cNvPr id="11" name="图片 10"/>
          <p:cNvPicPr>
            <a:picLocks noChangeAspect="1"/>
          </p:cNvPicPr>
          <p:nvPr/>
        </p:nvPicPr>
        <p:blipFill>
          <a:blip r:embed="rId5"/>
          <a:stretch>
            <a:fillRect/>
          </a:stretch>
        </p:blipFill>
        <p:spPr>
          <a:xfrm>
            <a:off x="4815205" y="4557395"/>
            <a:ext cx="1304290" cy="488950"/>
          </a:xfrm>
          <a:prstGeom prst="rect">
            <a:avLst/>
          </a:prstGeom>
        </p:spPr>
      </p:pic>
      <p:sp>
        <p:nvSpPr>
          <p:cNvPr id="12" name="矩形 11"/>
          <p:cNvSpPr/>
          <p:nvPr/>
        </p:nvSpPr>
        <p:spPr>
          <a:xfrm>
            <a:off x="2624455" y="4346575"/>
            <a:ext cx="927100" cy="542925"/>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400">
                <a:sym typeface="+mn-ea"/>
              </a:rPr>
              <a:t>UltraISO</a:t>
            </a:r>
            <a:endParaRPr lang="zh-CN" altLang="en-US" sz="1400"/>
          </a:p>
        </p:txBody>
      </p:sp>
      <p:pic>
        <p:nvPicPr>
          <p:cNvPr id="19" name="图片 18"/>
          <p:cNvPicPr>
            <a:picLocks noChangeAspect="1"/>
          </p:cNvPicPr>
          <p:nvPr/>
        </p:nvPicPr>
        <p:blipFill>
          <a:blip r:embed="rId6"/>
          <a:stretch>
            <a:fillRect/>
          </a:stretch>
        </p:blipFill>
        <p:spPr>
          <a:xfrm>
            <a:off x="1760855" y="5397500"/>
            <a:ext cx="3124835" cy="848995"/>
          </a:xfrm>
          <a:prstGeom prst="rect">
            <a:avLst/>
          </a:prstGeom>
        </p:spPr>
      </p:pic>
      <p:sp>
        <p:nvSpPr>
          <p:cNvPr id="22" name="矩形 21"/>
          <p:cNvSpPr/>
          <p:nvPr/>
        </p:nvSpPr>
        <p:spPr>
          <a:xfrm>
            <a:off x="1795780" y="5705475"/>
            <a:ext cx="3019425" cy="28575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肘形连接符 22"/>
          <p:cNvCxnSpPr>
            <a:stCxn id="22" idx="1"/>
            <a:endCxn id="12" idx="1"/>
          </p:cNvCxnSpPr>
          <p:nvPr/>
        </p:nvCxnSpPr>
        <p:spPr>
          <a:xfrm rot="10800000" flipH="1">
            <a:off x="1795145" y="4617720"/>
            <a:ext cx="828675" cy="1229995"/>
          </a:xfrm>
          <a:prstGeom prst="bentConnector3">
            <a:avLst>
              <a:gd name="adj1" fmla="val -287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12" idx="3"/>
            <a:endCxn id="11" idx="1"/>
          </p:cNvCxnSpPr>
          <p:nvPr/>
        </p:nvCxnSpPr>
        <p:spPr>
          <a:xfrm>
            <a:off x="3551555" y="4618355"/>
            <a:ext cx="1263650" cy="183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860800" y="4775200"/>
            <a:ext cx="538480" cy="306705"/>
          </a:xfrm>
          <a:prstGeom prst="rect">
            <a:avLst/>
          </a:prstGeom>
          <a:noFill/>
        </p:spPr>
        <p:txBody>
          <a:bodyPr wrap="none" rtlCol="0" anchor="t">
            <a:spAutoFit/>
          </a:bodyPr>
          <a:p>
            <a:r>
              <a:rPr lang="zh-CN" altLang="en-US" sz="1400">
                <a:solidFill>
                  <a:schemeClr val="bg1"/>
                </a:solidFill>
                <a:sym typeface="+mn-ea"/>
              </a:rPr>
              <a:t>烧录</a:t>
            </a:r>
            <a:endParaRPr lang="zh-CN" altLang="en-US" sz="1400">
              <a:solidFill>
                <a:schemeClr val="bg1"/>
              </a:solidFill>
              <a:sym typeface="+mn-ea"/>
            </a:endParaRPr>
          </a:p>
        </p:txBody>
      </p:sp>
      <p:cxnSp>
        <p:nvCxnSpPr>
          <p:cNvPr id="26" name="曲线连接符 25"/>
          <p:cNvCxnSpPr/>
          <p:nvPr/>
        </p:nvCxnSpPr>
        <p:spPr>
          <a:xfrm rot="10800000">
            <a:off x="3976370" y="4190365"/>
            <a:ext cx="790575" cy="428625"/>
          </a:xfrm>
          <a:prstGeom prst="curvedConnector3">
            <a:avLst>
              <a:gd name="adj1" fmla="val 49960"/>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7"/>
          <a:stretch>
            <a:fillRect/>
          </a:stretch>
        </p:blipFill>
        <p:spPr>
          <a:xfrm>
            <a:off x="1064895" y="2990850"/>
            <a:ext cx="730250" cy="890270"/>
          </a:xfrm>
          <a:prstGeom prst="rect">
            <a:avLst/>
          </a:prstGeom>
        </p:spPr>
      </p:pic>
      <p:sp>
        <p:nvSpPr>
          <p:cNvPr id="30" name="文本框 29"/>
          <p:cNvSpPr txBox="1"/>
          <p:nvPr/>
        </p:nvSpPr>
        <p:spPr>
          <a:xfrm>
            <a:off x="780415" y="4039870"/>
            <a:ext cx="1259840" cy="306705"/>
          </a:xfrm>
          <a:prstGeom prst="rect">
            <a:avLst/>
          </a:prstGeom>
          <a:noFill/>
        </p:spPr>
        <p:txBody>
          <a:bodyPr wrap="none" rtlCol="0" anchor="t">
            <a:spAutoFit/>
          </a:bodyPr>
          <a:p>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p:txBody>
      </p:sp>
      <p:cxnSp>
        <p:nvCxnSpPr>
          <p:cNvPr id="31" name="曲线连接符 30"/>
          <p:cNvCxnSpPr>
            <a:stCxn id="28" idx="2"/>
          </p:cNvCxnSpPr>
          <p:nvPr/>
        </p:nvCxnSpPr>
        <p:spPr>
          <a:xfrm rot="5400000" flipV="1">
            <a:off x="1638935" y="3672205"/>
            <a:ext cx="195580" cy="613410"/>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8"/>
          <a:stretch>
            <a:fillRect/>
          </a:stretch>
        </p:blipFill>
        <p:spPr>
          <a:xfrm>
            <a:off x="2048510" y="3041015"/>
            <a:ext cx="1932305" cy="1302385"/>
          </a:xfrm>
          <a:prstGeom prst="rect">
            <a:avLst/>
          </a:prstGeom>
        </p:spPr>
      </p:pic>
    </p:spTree>
    <p:custDataLst>
      <p:tags r:id="rId9"/>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sym typeface="+mn-ea"/>
              </a:rPr>
              <a:t>物理机安装</a:t>
            </a:r>
            <a:r>
              <a:rPr lang="en-US" altLang="zh-CN" sz="1400">
                <a:solidFill>
                  <a:srgbClr val="FFFF00"/>
                </a:solidFill>
                <a:sym typeface="+mn-ea"/>
              </a:rPr>
              <a:t>Ubuntu</a:t>
            </a:r>
            <a:r>
              <a:rPr lang="zh-CN" altLang="en-US" sz="1400">
                <a:solidFill>
                  <a:srgbClr val="FFFF00"/>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chemeClr val="bg1"/>
                </a:solidFill>
              </a:rPr>
              <a:t>虚拟机安装</a:t>
            </a:r>
            <a:r>
              <a:rPr lang="en-US" altLang="zh-CN" sz="1400">
                <a:solidFill>
                  <a:schemeClr val="bg1"/>
                </a:solidFill>
              </a:rPr>
              <a:t>Ubuntu</a:t>
            </a:r>
            <a:r>
              <a:rPr lang="zh-CN" altLang="en-US" sz="1400">
                <a:solidFill>
                  <a:schemeClr val="bg1"/>
                </a:solidFill>
              </a:rPr>
              <a:t>系统</a:t>
            </a:r>
            <a:endParaRPr lang="zh-CN" altLang="en-US" sz="1400" b="0">
              <a:solidFill>
                <a:schemeClr val="bg1"/>
              </a:solidFill>
              <a:latin typeface="+mn-ea"/>
            </a:endParaRPr>
          </a:p>
        </p:txBody>
      </p:sp>
      <p:sp>
        <p:nvSpPr>
          <p:cNvPr id="29" name="文本框 28"/>
          <p:cNvSpPr txBox="1"/>
          <p:nvPr/>
        </p:nvSpPr>
        <p:spPr>
          <a:xfrm>
            <a:off x="3857625" y="1420495"/>
            <a:ext cx="333248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1</a:t>
            </a:r>
            <a:r>
              <a:rPr lang="zh-CN" altLang="en-US">
                <a:solidFill>
                  <a:schemeClr val="bg1"/>
                </a:solidFill>
                <a:sym typeface="+mn-ea"/>
              </a:rPr>
              <a:t>：独立硬盘（装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3" name="文本框 2"/>
          <p:cNvSpPr txBox="1"/>
          <p:nvPr/>
        </p:nvSpPr>
        <p:spPr>
          <a:xfrm>
            <a:off x="3857625" y="1827530"/>
            <a:ext cx="65519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2</a:t>
            </a:r>
            <a:r>
              <a:rPr lang="zh-CN" altLang="en-US">
                <a:solidFill>
                  <a:schemeClr val="bg1"/>
                </a:solidFill>
                <a:sym typeface="+mn-ea"/>
              </a:rPr>
              <a:t>：独立硬盘</a:t>
            </a:r>
            <a:r>
              <a:rPr lang="en-US" altLang="zh-CN">
                <a:solidFill>
                  <a:schemeClr val="bg1"/>
                </a:solidFill>
                <a:sym typeface="+mn-ea"/>
              </a:rPr>
              <a:t>1</a:t>
            </a:r>
            <a:r>
              <a:rPr lang="zh-CN" altLang="en-US">
                <a:solidFill>
                  <a:schemeClr val="bg1"/>
                </a:solidFill>
                <a:sym typeface="+mn-ea"/>
              </a:rPr>
              <a:t>（已装</a:t>
            </a:r>
            <a:r>
              <a:rPr lang="en-US" altLang="zh-CN">
                <a:solidFill>
                  <a:schemeClr val="bg1"/>
                </a:solidFill>
                <a:sym typeface="+mn-ea"/>
              </a:rPr>
              <a:t>windows</a:t>
            </a:r>
            <a:r>
              <a:rPr lang="zh-CN" altLang="en-US">
                <a:solidFill>
                  <a:schemeClr val="bg1"/>
                </a:solidFill>
                <a:sym typeface="+mn-ea"/>
              </a:rPr>
              <a:t>）</a:t>
            </a:r>
            <a:r>
              <a:rPr lang="en-US" altLang="zh-CN">
                <a:solidFill>
                  <a:schemeClr val="bg1"/>
                </a:solidFill>
                <a:sym typeface="+mn-ea"/>
              </a:rPr>
              <a:t>+  </a:t>
            </a:r>
            <a:r>
              <a:rPr lang="zh-CN" altLang="en-US">
                <a:solidFill>
                  <a:schemeClr val="bg1"/>
                </a:solidFill>
                <a:sym typeface="+mn-ea"/>
              </a:rPr>
              <a:t>独立硬盘</a:t>
            </a:r>
            <a:r>
              <a:rPr lang="en-US" altLang="zh-CN">
                <a:solidFill>
                  <a:schemeClr val="bg1"/>
                </a:solidFill>
                <a:sym typeface="+mn-ea"/>
              </a:rPr>
              <a:t>2</a:t>
            </a:r>
            <a:r>
              <a:rPr lang="zh-CN" altLang="en-US">
                <a:solidFill>
                  <a:schemeClr val="bg1"/>
                </a:solidFill>
                <a:sym typeface="+mn-ea"/>
              </a:rPr>
              <a:t>（装</a:t>
            </a:r>
            <a:r>
              <a:rPr lang="en-US" altLang="zh-CN">
                <a:solidFill>
                  <a:schemeClr val="bg1"/>
                </a:solidFill>
                <a:sym typeface="+mn-ea"/>
              </a:rPr>
              <a:t>Ubuntu</a:t>
            </a:r>
            <a:r>
              <a:rPr lang="zh-CN" altLang="en-US">
                <a:solidFill>
                  <a:schemeClr val="bg1"/>
                </a:solidFill>
                <a:sym typeface="+mn-ea"/>
              </a:rPr>
              <a:t>）</a:t>
            </a:r>
            <a:endParaRPr lang="zh-CN" altLang="en-US">
              <a:solidFill>
                <a:schemeClr val="bg1"/>
              </a:solidFill>
              <a:sym typeface="+mn-ea"/>
            </a:endParaRPr>
          </a:p>
        </p:txBody>
      </p:sp>
      <p:sp>
        <p:nvSpPr>
          <p:cNvPr id="7" name="文本框 6"/>
          <p:cNvSpPr txBox="1"/>
          <p:nvPr/>
        </p:nvSpPr>
        <p:spPr>
          <a:xfrm>
            <a:off x="3857625" y="2234565"/>
            <a:ext cx="6221730" cy="368300"/>
          </a:xfrm>
          <a:prstGeom prst="rect">
            <a:avLst/>
          </a:prstGeom>
          <a:noFill/>
        </p:spPr>
        <p:txBody>
          <a:bodyPr wrap="none" rtlCol="0" anchor="t">
            <a:spAutoFit/>
          </a:bodyPr>
          <a:p>
            <a:pPr algn="ctr"/>
            <a:r>
              <a:rPr lang="zh-CN" altLang="en-US">
                <a:solidFill>
                  <a:srgbClr val="FFFF00"/>
                </a:solidFill>
                <a:sym typeface="+mn-ea"/>
              </a:rPr>
              <a:t>方法</a:t>
            </a:r>
            <a:r>
              <a:rPr lang="en-US" altLang="zh-CN">
                <a:solidFill>
                  <a:srgbClr val="FFFF00"/>
                </a:solidFill>
                <a:sym typeface="+mn-ea"/>
              </a:rPr>
              <a:t>3</a:t>
            </a:r>
            <a:r>
              <a:rPr lang="zh-CN" altLang="en-US">
                <a:solidFill>
                  <a:srgbClr val="FFFF00"/>
                </a:solidFill>
                <a:sym typeface="+mn-ea"/>
              </a:rPr>
              <a:t>：单硬盘（分区</a:t>
            </a:r>
            <a:r>
              <a:rPr lang="en-US" altLang="zh-CN">
                <a:solidFill>
                  <a:srgbClr val="FFFF00"/>
                </a:solidFill>
                <a:sym typeface="+mn-ea"/>
              </a:rPr>
              <a:t>1</a:t>
            </a:r>
            <a:r>
              <a:rPr lang="zh-CN" altLang="en-US">
                <a:solidFill>
                  <a:srgbClr val="FFFF00"/>
                </a:solidFill>
                <a:sym typeface="+mn-ea"/>
              </a:rPr>
              <a:t>：装</a:t>
            </a:r>
            <a:r>
              <a:rPr lang="en-US" altLang="zh-CN">
                <a:solidFill>
                  <a:srgbClr val="FFFF00"/>
                </a:solidFill>
                <a:sym typeface="+mn-ea"/>
              </a:rPr>
              <a:t>windows  +  </a:t>
            </a:r>
            <a:r>
              <a:rPr lang="zh-CN" altLang="en-US">
                <a:solidFill>
                  <a:srgbClr val="FFFF00"/>
                </a:solidFill>
                <a:sym typeface="+mn-ea"/>
              </a:rPr>
              <a:t>分区</a:t>
            </a:r>
            <a:r>
              <a:rPr lang="en-US" altLang="zh-CN">
                <a:solidFill>
                  <a:srgbClr val="FFFF00"/>
                </a:solidFill>
                <a:sym typeface="+mn-ea"/>
              </a:rPr>
              <a:t>2</a:t>
            </a:r>
            <a:r>
              <a:rPr lang="zh-CN" altLang="en-US">
                <a:solidFill>
                  <a:srgbClr val="FFFF00"/>
                </a:solidFill>
                <a:sym typeface="+mn-ea"/>
              </a:rPr>
              <a:t>：装</a:t>
            </a:r>
            <a:r>
              <a:rPr lang="en-US" altLang="zh-CN">
                <a:solidFill>
                  <a:srgbClr val="FFFF00"/>
                </a:solidFill>
                <a:sym typeface="+mn-ea"/>
              </a:rPr>
              <a:t>Ubuntu</a:t>
            </a:r>
            <a:r>
              <a:rPr lang="zh-CN" altLang="en-US">
                <a:solidFill>
                  <a:srgbClr val="FFFF00"/>
                </a:solidFill>
                <a:sym typeface="+mn-ea"/>
              </a:rPr>
              <a:t>）</a:t>
            </a:r>
            <a:endParaRPr lang="zh-CN" altLang="en-US">
              <a:solidFill>
                <a:srgbClr val="FFFF00"/>
              </a:solidFill>
              <a:sym typeface="+mn-ea"/>
            </a:endParaRPr>
          </a:p>
        </p:txBody>
      </p:sp>
      <p:cxnSp>
        <p:nvCxnSpPr>
          <p:cNvPr id="13" name="肘形连接符 12"/>
          <p:cNvCxnSpPr/>
          <p:nvPr/>
        </p:nvCxnSpPr>
        <p:spPr>
          <a:xfrm flipV="1">
            <a:off x="2750185" y="1614170"/>
            <a:ext cx="1107440" cy="222885"/>
          </a:xfrm>
          <a:prstGeom prst="bentConnector3">
            <a:avLst>
              <a:gd name="adj1" fmla="val 489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3" idx="1"/>
          </p:cNvCxnSpPr>
          <p:nvPr/>
        </p:nvCxnSpPr>
        <p:spPr>
          <a:xfrm>
            <a:off x="2730500" y="1837055"/>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endCxn id="7" idx="1"/>
          </p:cNvCxnSpPr>
          <p:nvPr/>
        </p:nvCxnSpPr>
        <p:spPr>
          <a:xfrm>
            <a:off x="2744470" y="18415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229350" y="3521710"/>
            <a:ext cx="5774690" cy="1814830"/>
          </a:xfrm>
          <a:prstGeom prst="rect">
            <a:avLst/>
          </a:prstGeom>
          <a:noFill/>
        </p:spPr>
        <p:txBody>
          <a:bodyPr wrap="none" rtlCol="0" anchor="t">
            <a:spAutoFit/>
          </a:bodyPr>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1</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台电脑，</a:t>
            </a:r>
            <a:r>
              <a:rPr lang="zh-CN" altLang="en-US" sz="1400">
                <a:solidFill>
                  <a:srgbClr val="FF0000"/>
                </a:solidFill>
                <a:sym typeface="+mn-ea"/>
              </a:rPr>
              <a:t>单硬盘</a:t>
            </a:r>
            <a:r>
              <a:rPr lang="zh-CN" altLang="en-US" sz="1400">
                <a:solidFill>
                  <a:schemeClr val="bg1"/>
                </a:solidFill>
                <a:sym typeface="+mn-ea"/>
              </a:rPr>
              <a:t>已经装了</a:t>
            </a:r>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2</a:t>
            </a:r>
            <a:r>
              <a:rPr lang="zh-CN" altLang="en-US" sz="1400">
                <a:solidFill>
                  <a:schemeClr val="bg1"/>
                </a:solidFill>
                <a:sym typeface="+mn-ea"/>
              </a:rPr>
              <a:t>步：将单硬盘通过</a:t>
            </a:r>
            <a:r>
              <a:rPr lang="zh-CN" altLang="en-US" sz="1400">
                <a:solidFill>
                  <a:srgbClr val="FF0000"/>
                </a:solidFill>
                <a:sym typeface="+mn-ea"/>
              </a:rPr>
              <a:t>压缩卷</a:t>
            </a:r>
            <a:r>
              <a:rPr lang="zh-CN" altLang="en-US" sz="1400">
                <a:solidFill>
                  <a:schemeClr val="bg1"/>
                </a:solidFill>
                <a:sym typeface="+mn-ea"/>
              </a:rPr>
              <a:t>，分出第</a:t>
            </a:r>
            <a:r>
              <a:rPr lang="en-US" altLang="zh-CN" sz="1400">
                <a:solidFill>
                  <a:schemeClr val="bg1"/>
                </a:solidFill>
                <a:sym typeface="+mn-ea"/>
              </a:rPr>
              <a:t>2</a:t>
            </a:r>
            <a:r>
              <a:rPr lang="zh-CN" altLang="en-US" sz="1400">
                <a:solidFill>
                  <a:schemeClr val="bg1"/>
                </a:solidFill>
                <a:sym typeface="+mn-ea"/>
              </a:rPr>
              <a:t>个分区用于后续装</a:t>
            </a:r>
            <a:r>
              <a:rPr lang="en-US" altLang="zh-CN" sz="1400">
                <a:solidFill>
                  <a:schemeClr val="bg1"/>
                </a:solidFill>
                <a:sym typeface="+mn-ea"/>
              </a:rPr>
              <a:t>Ubuntu</a:t>
            </a:r>
            <a:endParaRPr lang="en-US" altLang="zh-CN"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3</a:t>
            </a:r>
            <a:r>
              <a:rPr lang="zh-CN" altLang="en-US" sz="1400">
                <a:solidFill>
                  <a:schemeClr val="bg1"/>
                </a:solidFill>
                <a:sym typeface="+mn-ea"/>
              </a:rPr>
              <a:t>步：准备</a:t>
            </a:r>
            <a:r>
              <a:rPr lang="en-US" altLang="zh-CN" sz="1400">
                <a:solidFill>
                  <a:schemeClr val="bg1"/>
                </a:solidFill>
                <a:sym typeface="+mn-ea"/>
              </a:rPr>
              <a:t>1</a:t>
            </a:r>
            <a:r>
              <a:rPr lang="zh-CN" altLang="en-US" sz="1400">
                <a:solidFill>
                  <a:schemeClr val="bg1"/>
                </a:solidFill>
                <a:sym typeface="+mn-ea"/>
              </a:rPr>
              <a:t>个</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4</a:t>
            </a:r>
            <a:r>
              <a:rPr lang="zh-CN" altLang="en-US" sz="1400">
                <a:solidFill>
                  <a:schemeClr val="bg1"/>
                </a:solidFill>
                <a:sym typeface="+mn-ea"/>
              </a:rPr>
              <a:t>步：下载</a:t>
            </a:r>
            <a:r>
              <a:rPr lang="en-US" altLang="zh-CN" sz="1400">
                <a:solidFill>
                  <a:schemeClr val="bg1"/>
                </a:solidFill>
                <a:sym typeface="+mn-ea"/>
              </a:rPr>
              <a:t>ubuntu18.04</a:t>
            </a:r>
            <a:r>
              <a:rPr lang="zh-CN" altLang="en-US" sz="1400">
                <a:solidFill>
                  <a:schemeClr val="bg1"/>
                </a:solidFill>
                <a:sym typeface="+mn-ea"/>
              </a:rPr>
              <a:t>镜像文件</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5</a:t>
            </a:r>
            <a:r>
              <a:rPr lang="zh-CN" altLang="en-US" sz="1400">
                <a:solidFill>
                  <a:schemeClr val="bg1"/>
                </a:solidFill>
                <a:sym typeface="+mn-ea"/>
              </a:rPr>
              <a:t>步：将</a:t>
            </a:r>
            <a:r>
              <a:rPr lang="en-US" altLang="zh-CN" sz="1400">
                <a:solidFill>
                  <a:schemeClr val="bg1"/>
                </a:solidFill>
                <a:sym typeface="+mn-ea"/>
              </a:rPr>
              <a:t>ubuntu18.04</a:t>
            </a:r>
            <a:r>
              <a:rPr lang="zh-CN" altLang="en-US" sz="1400">
                <a:solidFill>
                  <a:schemeClr val="bg1"/>
                </a:solidFill>
                <a:sym typeface="+mn-ea"/>
              </a:rPr>
              <a:t>镜像文件烧录进</a:t>
            </a:r>
            <a:r>
              <a:rPr lang="en-US" altLang="zh-CN" sz="1400">
                <a:solidFill>
                  <a:schemeClr val="bg1"/>
                </a:solidFill>
                <a:sym typeface="+mn-ea"/>
              </a:rPr>
              <a:t>U</a:t>
            </a:r>
            <a:r>
              <a:rPr lang="zh-CN" altLang="en-US" sz="1400">
                <a:solidFill>
                  <a:schemeClr val="bg1"/>
                </a:solidFill>
                <a:sym typeface="+mn-ea"/>
              </a:rPr>
              <a:t>盘</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6</a:t>
            </a:r>
            <a:r>
              <a:rPr lang="zh-CN" altLang="en-US" sz="1400">
                <a:solidFill>
                  <a:schemeClr val="bg1"/>
                </a:solidFill>
                <a:sym typeface="+mn-ea"/>
              </a:rPr>
              <a:t>步：</a:t>
            </a:r>
            <a:r>
              <a:rPr lang="zh-CN" altLang="en-US" sz="1400">
                <a:solidFill>
                  <a:srgbClr val="FF0000"/>
                </a:solidFill>
                <a:sym typeface="+mn-ea"/>
              </a:rPr>
              <a:t>不用拔出</a:t>
            </a:r>
            <a:r>
              <a:rPr lang="en-US" altLang="zh-CN" sz="1400">
                <a:solidFill>
                  <a:srgbClr val="FF0000"/>
                </a:solidFill>
                <a:sym typeface="+mn-ea"/>
              </a:rPr>
              <a:t>U</a:t>
            </a:r>
            <a:r>
              <a:rPr lang="zh-CN" altLang="en-US" sz="1400">
                <a:solidFill>
                  <a:srgbClr val="FF0000"/>
                </a:solidFill>
                <a:sym typeface="+mn-ea"/>
              </a:rPr>
              <a:t>盘</a:t>
            </a:r>
            <a:r>
              <a:rPr lang="zh-CN" altLang="en-US" sz="1400">
                <a:solidFill>
                  <a:schemeClr val="bg1"/>
                </a:solidFill>
                <a:sym typeface="+mn-ea"/>
              </a:rPr>
              <a:t>，直接重启电脑并选择从</a:t>
            </a:r>
            <a:r>
              <a:rPr lang="en-US" altLang="zh-CN" sz="1400">
                <a:solidFill>
                  <a:schemeClr val="bg1"/>
                </a:solidFill>
                <a:sym typeface="+mn-ea"/>
              </a:rPr>
              <a:t>U</a:t>
            </a:r>
            <a:r>
              <a:rPr lang="zh-CN" altLang="en-US" sz="1400">
                <a:solidFill>
                  <a:schemeClr val="bg1"/>
                </a:solidFill>
                <a:sym typeface="+mn-ea"/>
              </a:rPr>
              <a:t>盘启动</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7</a:t>
            </a:r>
            <a:r>
              <a:rPr lang="zh-CN" altLang="en-US" sz="1400">
                <a:solidFill>
                  <a:schemeClr val="bg1"/>
                </a:solidFill>
                <a:sym typeface="+mn-ea"/>
              </a:rPr>
              <a:t>步：上电开机后，按提示进入</a:t>
            </a:r>
            <a:r>
              <a:rPr lang="en-US" altLang="zh-CN" sz="1400">
                <a:solidFill>
                  <a:schemeClr val="bg1"/>
                </a:solidFill>
                <a:sym typeface="+mn-ea"/>
              </a:rPr>
              <a:t>ubuntu</a:t>
            </a:r>
            <a:r>
              <a:rPr lang="zh-CN" altLang="en-US" sz="1400">
                <a:solidFill>
                  <a:schemeClr val="bg1"/>
                </a:solidFill>
                <a:sym typeface="+mn-ea"/>
              </a:rPr>
              <a:t>的安装过程</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8</a:t>
            </a:r>
            <a:r>
              <a:rPr lang="zh-CN" altLang="en-US" sz="1400">
                <a:solidFill>
                  <a:schemeClr val="bg1"/>
                </a:solidFill>
                <a:sym typeface="+mn-ea"/>
              </a:rPr>
              <a:t>步：安装完成后，重启电脑按屏幕提示启动</a:t>
            </a:r>
            <a:r>
              <a:rPr lang="en-US" altLang="zh-CN" sz="1400">
                <a:solidFill>
                  <a:schemeClr val="bg1"/>
                </a:solidFill>
                <a:sym typeface="+mn-ea"/>
              </a:rPr>
              <a:t>Ubuntu</a:t>
            </a:r>
            <a:r>
              <a:rPr lang="zh-CN" altLang="en-US" sz="1400">
                <a:solidFill>
                  <a:schemeClr val="bg1"/>
                </a:solidFill>
                <a:sym typeface="+mn-ea"/>
              </a:rPr>
              <a:t>或者</a:t>
            </a:r>
            <a:r>
              <a:rPr lang="en-US" altLang="zh-CN" sz="1400">
                <a:solidFill>
                  <a:schemeClr val="bg1"/>
                </a:solidFill>
                <a:sym typeface="+mn-ea"/>
              </a:rPr>
              <a:t>Windows</a:t>
            </a:r>
            <a:endParaRPr lang="en-US" altLang="zh-CN" sz="1400">
              <a:solidFill>
                <a:schemeClr val="bg1"/>
              </a:solidFill>
              <a:sym typeface="+mn-ea"/>
            </a:endParaRPr>
          </a:p>
        </p:txBody>
      </p:sp>
      <p:sp>
        <p:nvSpPr>
          <p:cNvPr id="27" name="文本框 26"/>
          <p:cNvSpPr txBox="1"/>
          <p:nvPr/>
        </p:nvSpPr>
        <p:spPr>
          <a:xfrm>
            <a:off x="2266315" y="2700655"/>
            <a:ext cx="1793240" cy="306705"/>
          </a:xfrm>
          <a:prstGeom prst="rect">
            <a:avLst/>
          </a:prstGeom>
          <a:noFill/>
        </p:spPr>
        <p:txBody>
          <a:bodyPr wrap="none" rtlCol="0" anchor="t">
            <a:spAutoFit/>
          </a:bodyPr>
          <a:p>
            <a:r>
              <a:rPr lang="zh-CN" altLang="en-US" sz="1400">
                <a:solidFill>
                  <a:schemeClr val="bg1"/>
                </a:solidFill>
                <a:sym typeface="+mn-ea"/>
              </a:rPr>
              <a:t>已安装</a:t>
            </a:r>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p:txBody>
      </p:sp>
      <p:pic>
        <p:nvPicPr>
          <p:cNvPr id="34" name="图片 33"/>
          <p:cNvPicPr>
            <a:picLocks noChangeAspect="1"/>
          </p:cNvPicPr>
          <p:nvPr/>
        </p:nvPicPr>
        <p:blipFill>
          <a:blip r:embed="rId4"/>
          <a:stretch>
            <a:fillRect/>
          </a:stretch>
        </p:blipFill>
        <p:spPr>
          <a:xfrm>
            <a:off x="4872355" y="4560570"/>
            <a:ext cx="1304290" cy="488950"/>
          </a:xfrm>
          <a:prstGeom prst="rect">
            <a:avLst/>
          </a:prstGeom>
        </p:spPr>
      </p:pic>
      <p:sp>
        <p:nvSpPr>
          <p:cNvPr id="35" name="矩形 34"/>
          <p:cNvSpPr/>
          <p:nvPr/>
        </p:nvSpPr>
        <p:spPr>
          <a:xfrm>
            <a:off x="2912745" y="4349750"/>
            <a:ext cx="927100" cy="542925"/>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400">
                <a:sym typeface="+mn-ea"/>
              </a:rPr>
              <a:t>UltraISO</a:t>
            </a:r>
            <a:endParaRPr lang="zh-CN" altLang="en-US" sz="1400"/>
          </a:p>
        </p:txBody>
      </p:sp>
      <p:pic>
        <p:nvPicPr>
          <p:cNvPr id="36" name="图片 35"/>
          <p:cNvPicPr>
            <a:picLocks noChangeAspect="1"/>
          </p:cNvPicPr>
          <p:nvPr/>
        </p:nvPicPr>
        <p:blipFill>
          <a:blip r:embed="rId5"/>
          <a:stretch>
            <a:fillRect/>
          </a:stretch>
        </p:blipFill>
        <p:spPr>
          <a:xfrm>
            <a:off x="2049145" y="5400675"/>
            <a:ext cx="3124835" cy="848995"/>
          </a:xfrm>
          <a:prstGeom prst="rect">
            <a:avLst/>
          </a:prstGeom>
        </p:spPr>
      </p:pic>
      <p:sp>
        <p:nvSpPr>
          <p:cNvPr id="37" name="矩形 36"/>
          <p:cNvSpPr/>
          <p:nvPr/>
        </p:nvSpPr>
        <p:spPr>
          <a:xfrm>
            <a:off x="2084070" y="5708650"/>
            <a:ext cx="3019425" cy="28575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8" name="肘形连接符 37"/>
          <p:cNvCxnSpPr>
            <a:stCxn id="37" idx="1"/>
            <a:endCxn id="35" idx="1"/>
          </p:cNvCxnSpPr>
          <p:nvPr/>
        </p:nvCxnSpPr>
        <p:spPr>
          <a:xfrm rot="10800000" flipH="1">
            <a:off x="2084070" y="4621530"/>
            <a:ext cx="828675" cy="1229995"/>
          </a:xfrm>
          <a:prstGeom prst="bentConnector3">
            <a:avLst>
              <a:gd name="adj1" fmla="val -287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35" idx="3"/>
            <a:endCxn id="34" idx="1"/>
          </p:cNvCxnSpPr>
          <p:nvPr/>
        </p:nvCxnSpPr>
        <p:spPr>
          <a:xfrm>
            <a:off x="3839845" y="4621530"/>
            <a:ext cx="1032510" cy="183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149090" y="4778375"/>
            <a:ext cx="538480" cy="306705"/>
          </a:xfrm>
          <a:prstGeom prst="rect">
            <a:avLst/>
          </a:prstGeom>
          <a:noFill/>
        </p:spPr>
        <p:txBody>
          <a:bodyPr wrap="none" rtlCol="0" anchor="t">
            <a:spAutoFit/>
          </a:bodyPr>
          <a:p>
            <a:r>
              <a:rPr lang="zh-CN" altLang="en-US" sz="1400">
                <a:solidFill>
                  <a:schemeClr val="bg1"/>
                </a:solidFill>
                <a:sym typeface="+mn-ea"/>
              </a:rPr>
              <a:t>烧录</a:t>
            </a:r>
            <a:endParaRPr lang="zh-CN" altLang="en-US" sz="1400">
              <a:solidFill>
                <a:schemeClr val="bg1"/>
              </a:solidFill>
              <a:sym typeface="+mn-ea"/>
            </a:endParaRPr>
          </a:p>
        </p:txBody>
      </p:sp>
      <p:cxnSp>
        <p:nvCxnSpPr>
          <p:cNvPr id="41" name="曲线连接符 40"/>
          <p:cNvCxnSpPr/>
          <p:nvPr/>
        </p:nvCxnSpPr>
        <p:spPr>
          <a:xfrm rot="10800000">
            <a:off x="4264025" y="4192905"/>
            <a:ext cx="597535" cy="412115"/>
          </a:xfrm>
          <a:prstGeom prst="curvedConnector3">
            <a:avLst>
              <a:gd name="adj1" fmla="val 49947"/>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6"/>
          <a:stretch>
            <a:fillRect/>
          </a:stretch>
        </p:blipFill>
        <p:spPr>
          <a:xfrm>
            <a:off x="1353185" y="2994025"/>
            <a:ext cx="730250" cy="890270"/>
          </a:xfrm>
          <a:prstGeom prst="rect">
            <a:avLst/>
          </a:prstGeom>
        </p:spPr>
      </p:pic>
      <p:sp>
        <p:nvSpPr>
          <p:cNvPr id="44" name="文本框 43"/>
          <p:cNvSpPr txBox="1"/>
          <p:nvPr/>
        </p:nvSpPr>
        <p:spPr>
          <a:xfrm>
            <a:off x="1068705" y="4043045"/>
            <a:ext cx="1259840" cy="306705"/>
          </a:xfrm>
          <a:prstGeom prst="rect">
            <a:avLst/>
          </a:prstGeom>
          <a:noFill/>
        </p:spPr>
        <p:txBody>
          <a:bodyPr wrap="none" rtlCol="0" anchor="t">
            <a:spAutoFit/>
          </a:bodyPr>
          <a:p>
            <a:r>
              <a:rPr lang="en-US" altLang="zh-CN" sz="1400">
                <a:solidFill>
                  <a:schemeClr val="bg1"/>
                </a:solidFill>
                <a:sym typeface="+mn-ea"/>
              </a:rPr>
              <a:t>Windows</a:t>
            </a:r>
            <a:r>
              <a:rPr lang="zh-CN" altLang="en-US" sz="1400">
                <a:solidFill>
                  <a:schemeClr val="bg1"/>
                </a:solidFill>
                <a:sym typeface="+mn-ea"/>
              </a:rPr>
              <a:t>系统</a:t>
            </a:r>
            <a:endParaRPr lang="zh-CN" altLang="en-US" sz="1400">
              <a:solidFill>
                <a:schemeClr val="bg1"/>
              </a:solidFill>
              <a:sym typeface="+mn-ea"/>
            </a:endParaRPr>
          </a:p>
        </p:txBody>
      </p:sp>
      <p:cxnSp>
        <p:nvCxnSpPr>
          <p:cNvPr id="45" name="曲线连接符 44"/>
          <p:cNvCxnSpPr>
            <a:stCxn id="43" idx="2"/>
          </p:cNvCxnSpPr>
          <p:nvPr/>
        </p:nvCxnSpPr>
        <p:spPr>
          <a:xfrm rot="5400000" flipV="1">
            <a:off x="1927225" y="3675380"/>
            <a:ext cx="195580" cy="613410"/>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28090" y="2991485"/>
            <a:ext cx="981075" cy="509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1228090" y="3500755"/>
            <a:ext cx="981075" cy="3797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8" name="图片 47"/>
          <p:cNvPicPr>
            <a:picLocks noChangeAspect="1"/>
          </p:cNvPicPr>
          <p:nvPr/>
        </p:nvPicPr>
        <p:blipFill>
          <a:blip r:embed="rId7"/>
          <a:stretch>
            <a:fillRect/>
          </a:stretch>
        </p:blipFill>
        <p:spPr>
          <a:xfrm>
            <a:off x="2338070" y="3054985"/>
            <a:ext cx="1932305" cy="1302385"/>
          </a:xfrm>
          <a:prstGeom prst="rect">
            <a:avLst/>
          </a:prstGeom>
        </p:spPr>
      </p:pic>
      <p:sp>
        <p:nvSpPr>
          <p:cNvPr id="49" name="文本框 48"/>
          <p:cNvSpPr txBox="1"/>
          <p:nvPr/>
        </p:nvSpPr>
        <p:spPr>
          <a:xfrm>
            <a:off x="578485" y="3533775"/>
            <a:ext cx="637540" cy="306705"/>
          </a:xfrm>
          <a:prstGeom prst="rect">
            <a:avLst/>
          </a:prstGeom>
          <a:noFill/>
        </p:spPr>
        <p:txBody>
          <a:bodyPr wrap="none" rtlCol="0" anchor="t">
            <a:spAutoFit/>
          </a:bodyPr>
          <a:p>
            <a:r>
              <a:rPr lang="zh-CN" altLang="en-US" sz="1400">
                <a:solidFill>
                  <a:schemeClr val="bg1"/>
                </a:solidFill>
                <a:sym typeface="+mn-ea"/>
              </a:rPr>
              <a:t>分区</a:t>
            </a:r>
            <a:r>
              <a:rPr lang="en-US" altLang="zh-CN" sz="1400">
                <a:solidFill>
                  <a:schemeClr val="bg1"/>
                </a:solidFill>
                <a:sym typeface="+mn-ea"/>
              </a:rPr>
              <a:t>1</a:t>
            </a:r>
            <a:endParaRPr lang="en-US" altLang="zh-CN" sz="1400">
              <a:solidFill>
                <a:schemeClr val="bg1"/>
              </a:solidFill>
              <a:sym typeface="+mn-ea"/>
            </a:endParaRPr>
          </a:p>
        </p:txBody>
      </p:sp>
      <p:sp>
        <p:nvSpPr>
          <p:cNvPr id="50" name="文本框 49"/>
          <p:cNvSpPr txBox="1"/>
          <p:nvPr/>
        </p:nvSpPr>
        <p:spPr>
          <a:xfrm>
            <a:off x="590550" y="3097530"/>
            <a:ext cx="637540" cy="306705"/>
          </a:xfrm>
          <a:prstGeom prst="rect">
            <a:avLst/>
          </a:prstGeom>
          <a:noFill/>
        </p:spPr>
        <p:txBody>
          <a:bodyPr wrap="none" rtlCol="0" anchor="t">
            <a:spAutoFit/>
          </a:bodyPr>
          <a:p>
            <a:r>
              <a:rPr lang="zh-CN" altLang="en-US" sz="1400">
                <a:solidFill>
                  <a:srgbClr val="FF0000"/>
                </a:solidFill>
                <a:sym typeface="+mn-ea"/>
              </a:rPr>
              <a:t>分区</a:t>
            </a:r>
            <a:r>
              <a:rPr lang="en-US" altLang="zh-CN" sz="1400">
                <a:solidFill>
                  <a:srgbClr val="FF0000"/>
                </a:solidFill>
                <a:sym typeface="+mn-ea"/>
              </a:rPr>
              <a:t>2</a:t>
            </a:r>
            <a:endParaRPr lang="en-US" altLang="zh-CN" sz="1400">
              <a:solidFill>
                <a:srgbClr val="FF0000"/>
              </a:solidFill>
              <a:sym typeface="+mn-ea"/>
            </a:endParaRPr>
          </a:p>
        </p:txBody>
      </p:sp>
    </p:spTree>
    <p:custDataLst>
      <p:tags r:id="rId8"/>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8" name="文本框 7"/>
          <p:cNvSpPr txBox="1"/>
          <p:nvPr/>
        </p:nvSpPr>
        <p:spPr>
          <a:xfrm>
            <a:off x="342265" y="741045"/>
            <a:ext cx="4108450" cy="5262245"/>
          </a:xfrm>
          <a:prstGeom prst="rect">
            <a:avLst/>
          </a:prstGeom>
          <a:noFill/>
        </p:spPr>
        <p:txBody>
          <a:bodyPr wrap="square" rtlCol="0">
            <a:spAutoFit/>
          </a:bodyPr>
          <a:p>
            <a:pPr algn="l">
              <a:lnSpc>
                <a:spcPct val="150000"/>
              </a:lnSpc>
            </a:pPr>
            <a:r>
              <a:rPr lang="zh-CN" altLang="en-US" sz="1400">
                <a:solidFill>
                  <a:schemeClr val="bg1"/>
                </a:solidFill>
              </a:rPr>
              <a:t>第1章和第5章中已经说过，使用ROS进行机器人开发一般需要机器人和工作台两部分。其中，推荐大家在对ROS支持最好的Ubuntu操作系统上进行安装，而Ubuntu是Linux操作系统的一个具体发行版本，也就是说整个机器人开发过程都是在Linux操作系统环境下进行的。</a:t>
            </a:r>
            <a:endParaRPr lang="zh-CN" altLang="en-US" sz="1400">
              <a:solidFill>
                <a:schemeClr val="bg1"/>
              </a:solidFill>
            </a:endParaRPr>
          </a:p>
          <a:p>
            <a:pPr algn="l">
              <a:lnSpc>
                <a:spcPct val="150000"/>
              </a:lnSpc>
            </a:pPr>
            <a:endParaRPr lang="zh-CN" altLang="en-US" sz="1400">
              <a:solidFill>
                <a:schemeClr val="bg1"/>
              </a:solidFill>
            </a:endParaRPr>
          </a:p>
          <a:p>
            <a:pPr algn="l">
              <a:lnSpc>
                <a:spcPct val="150000"/>
              </a:lnSpc>
            </a:pPr>
            <a:r>
              <a:rPr lang="zh-CN" altLang="en-US" sz="1400">
                <a:solidFill>
                  <a:schemeClr val="bg1"/>
                </a:solidFill>
              </a:rPr>
              <a:t>在实际机器人之上运行的SLAM的性能（比如功耗、实时性、兼容性等）大多与机器人主机硬件架构及操作系统有关。</a:t>
            </a:r>
            <a:endParaRPr lang="zh-CN" altLang="en-US" sz="1400">
              <a:solidFill>
                <a:schemeClr val="bg1"/>
              </a:solidFill>
            </a:endParaRPr>
          </a:p>
          <a:p>
            <a:pPr algn="l">
              <a:lnSpc>
                <a:spcPct val="150000"/>
              </a:lnSpc>
            </a:pPr>
            <a:endParaRPr lang="zh-CN" altLang="en-US" sz="1400">
              <a:solidFill>
                <a:schemeClr val="bg1"/>
              </a:solidFill>
            </a:endParaRPr>
          </a:p>
          <a:p>
            <a:pPr algn="l">
              <a:lnSpc>
                <a:spcPct val="150000"/>
              </a:lnSpc>
            </a:pPr>
            <a:r>
              <a:rPr lang="zh-CN" altLang="en-US" sz="1400">
                <a:solidFill>
                  <a:schemeClr val="bg1"/>
                </a:solidFill>
              </a:rPr>
              <a:t>鉴于Linux在整个机器人开发中的重要地位以及后续各种算法深度优化和商业级应用的重要性，下面就先从操作系统的概念、Linux操作</a:t>
            </a:r>
            <a:endParaRPr lang="zh-CN" altLang="en-US" sz="1400">
              <a:solidFill>
                <a:schemeClr val="bg1"/>
              </a:solidFill>
            </a:endParaRPr>
          </a:p>
          <a:p>
            <a:pPr algn="l">
              <a:lnSpc>
                <a:spcPct val="150000"/>
              </a:lnSpc>
            </a:pPr>
            <a:r>
              <a:rPr lang="zh-CN" altLang="en-US" sz="1400">
                <a:solidFill>
                  <a:schemeClr val="bg1"/>
                </a:solidFill>
              </a:rPr>
              <a:t>系统以及Ubuntu的使用开始介绍，以帮助大家在</a:t>
            </a:r>
            <a:r>
              <a:rPr lang="en-US" altLang="zh-CN" sz="1400">
                <a:solidFill>
                  <a:schemeClr val="bg1"/>
                </a:solidFill>
              </a:rPr>
              <a:t>SLAM</a:t>
            </a:r>
            <a:r>
              <a:rPr lang="zh-CN" altLang="en-US" sz="1400">
                <a:solidFill>
                  <a:schemeClr val="bg1"/>
                </a:solidFill>
              </a:rPr>
              <a:t>工程化和性能优化的道路上打好基础。</a:t>
            </a:r>
            <a:endParaRPr lang="zh-CN" altLang="en-US" sz="1400">
              <a:solidFill>
                <a:schemeClr val="bg1"/>
              </a:solidFill>
            </a:endParaRPr>
          </a:p>
        </p:txBody>
      </p:sp>
      <p:sp>
        <p:nvSpPr>
          <p:cNvPr id="10" name="圆角矩形 9"/>
          <p:cNvSpPr/>
          <p:nvPr/>
        </p:nvSpPr>
        <p:spPr>
          <a:xfrm>
            <a:off x="4967605" y="798830"/>
            <a:ext cx="2119630" cy="461010"/>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ROS</a:t>
            </a:r>
            <a:r>
              <a:rPr lang="zh-CN" altLang="en-US"/>
              <a:t>机器人开发</a:t>
            </a:r>
            <a:endParaRPr lang="zh-CN" altLang="en-US"/>
          </a:p>
        </p:txBody>
      </p:sp>
      <p:sp>
        <p:nvSpPr>
          <p:cNvPr id="11" name="右大括号 10"/>
          <p:cNvSpPr/>
          <p:nvPr/>
        </p:nvSpPr>
        <p:spPr>
          <a:xfrm rot="5400000">
            <a:off x="5889625" y="1198245"/>
            <a:ext cx="295275" cy="1883410"/>
          </a:xfrm>
          <a:prstGeom prst="rightBrace">
            <a:avLst>
              <a:gd name="adj1" fmla="val 54946"/>
              <a:gd name="adj2" fmla="val 66301"/>
            </a:avLst>
          </a:prstGeom>
          <a:ln w="25400">
            <a:solidFill>
              <a:srgbClr val="6FA3E9"/>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矩形 11"/>
          <p:cNvSpPr/>
          <p:nvPr/>
        </p:nvSpPr>
        <p:spPr>
          <a:xfrm>
            <a:off x="4899025" y="1580515"/>
            <a:ext cx="97853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zh-CN" altLang="en-US"/>
              <a:t>机器人</a:t>
            </a:r>
            <a:endParaRPr lang="zh-CN" altLang="en-US"/>
          </a:p>
        </p:txBody>
      </p:sp>
      <p:sp>
        <p:nvSpPr>
          <p:cNvPr id="13" name="矩形 12"/>
          <p:cNvSpPr/>
          <p:nvPr/>
        </p:nvSpPr>
        <p:spPr>
          <a:xfrm>
            <a:off x="6162040" y="1580515"/>
            <a:ext cx="99885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zh-CN" altLang="en-US"/>
              <a:t>工作台</a:t>
            </a:r>
            <a:endParaRPr lang="zh-CN" altLang="en-US"/>
          </a:p>
        </p:txBody>
      </p:sp>
      <p:cxnSp>
        <p:nvCxnSpPr>
          <p:cNvPr id="15" name="直接箭头连接符 14"/>
          <p:cNvCxnSpPr/>
          <p:nvPr/>
        </p:nvCxnSpPr>
        <p:spPr>
          <a:xfrm flipH="1">
            <a:off x="5391785" y="1168400"/>
            <a:ext cx="9525" cy="39179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669405" y="1168400"/>
            <a:ext cx="9525" cy="39179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295900" y="2703830"/>
            <a:ext cx="93408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Ubuntu</a:t>
            </a:r>
            <a:endParaRPr lang="zh-CN" altLang="en-US"/>
          </a:p>
        </p:txBody>
      </p:sp>
      <p:sp>
        <p:nvSpPr>
          <p:cNvPr id="18" name="矩形 17"/>
          <p:cNvSpPr/>
          <p:nvPr/>
        </p:nvSpPr>
        <p:spPr>
          <a:xfrm>
            <a:off x="5527675" y="3662045"/>
            <a:ext cx="1019810"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Linux</a:t>
            </a:r>
            <a:endParaRPr lang="zh-CN" altLang="en-US"/>
          </a:p>
        </p:txBody>
      </p:sp>
      <p:sp>
        <p:nvSpPr>
          <p:cNvPr id="19" name="矩形 18"/>
          <p:cNvSpPr/>
          <p:nvPr/>
        </p:nvSpPr>
        <p:spPr>
          <a:xfrm>
            <a:off x="6678930" y="2703830"/>
            <a:ext cx="91503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Centos</a:t>
            </a:r>
            <a:endParaRPr lang="en-US" altLang="zh-CN"/>
          </a:p>
        </p:txBody>
      </p:sp>
      <p:sp>
        <p:nvSpPr>
          <p:cNvPr id="20" name="矩形 19"/>
          <p:cNvSpPr/>
          <p:nvPr/>
        </p:nvSpPr>
        <p:spPr>
          <a:xfrm>
            <a:off x="7814310" y="2703830"/>
            <a:ext cx="97472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Redhat</a:t>
            </a:r>
            <a:endParaRPr lang="en-US" altLang="zh-CN"/>
          </a:p>
        </p:txBody>
      </p:sp>
      <p:sp>
        <p:nvSpPr>
          <p:cNvPr id="21" name="矩形 20"/>
          <p:cNvSpPr/>
          <p:nvPr/>
        </p:nvSpPr>
        <p:spPr>
          <a:xfrm>
            <a:off x="9009380" y="2703830"/>
            <a:ext cx="71437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a:t>
            </a:r>
            <a:endParaRPr lang="en-US" altLang="zh-CN"/>
          </a:p>
        </p:txBody>
      </p:sp>
      <p:sp>
        <p:nvSpPr>
          <p:cNvPr id="25" name="文本框 24"/>
          <p:cNvSpPr txBox="1"/>
          <p:nvPr/>
        </p:nvSpPr>
        <p:spPr>
          <a:xfrm>
            <a:off x="4811395" y="2376805"/>
            <a:ext cx="1696085" cy="306705"/>
          </a:xfrm>
          <a:prstGeom prst="rect">
            <a:avLst/>
          </a:prstGeom>
          <a:noFill/>
        </p:spPr>
        <p:txBody>
          <a:bodyPr wrap="square" rtlCol="0">
            <a:spAutoFit/>
          </a:bodyPr>
          <a:p>
            <a:r>
              <a:rPr lang="zh-CN" altLang="en-US" sz="1400">
                <a:solidFill>
                  <a:srgbClr val="FFFF00"/>
                </a:solidFill>
              </a:rPr>
              <a:t>（</a:t>
            </a:r>
            <a:r>
              <a:rPr lang="en-US" altLang="zh-CN" sz="1400">
                <a:solidFill>
                  <a:srgbClr val="FFFF00"/>
                </a:solidFill>
              </a:rPr>
              <a:t>ROS</a:t>
            </a:r>
            <a:r>
              <a:rPr lang="zh-CN" altLang="en-US" sz="1400">
                <a:solidFill>
                  <a:srgbClr val="FFFF00"/>
                </a:solidFill>
              </a:rPr>
              <a:t>支持的最好）</a:t>
            </a:r>
            <a:r>
              <a:rPr lang="en-US" altLang="zh-CN" sz="1400">
                <a:solidFill>
                  <a:srgbClr val="FFFF00"/>
                </a:solidFill>
              </a:rPr>
              <a:t> </a:t>
            </a:r>
            <a:endParaRPr lang="en-US" altLang="zh-CN" sz="1400">
              <a:solidFill>
                <a:srgbClr val="FFFF00"/>
              </a:solidFill>
            </a:endParaRPr>
          </a:p>
        </p:txBody>
      </p:sp>
      <p:sp>
        <p:nvSpPr>
          <p:cNvPr id="26" name="矩形 25"/>
          <p:cNvSpPr/>
          <p:nvPr/>
        </p:nvSpPr>
        <p:spPr>
          <a:xfrm>
            <a:off x="6794500" y="3662045"/>
            <a:ext cx="1156970"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Windows</a:t>
            </a:r>
            <a:endParaRPr lang="en-US" altLang="zh-CN"/>
          </a:p>
        </p:txBody>
      </p:sp>
      <p:sp>
        <p:nvSpPr>
          <p:cNvPr id="27" name="矩形 26"/>
          <p:cNvSpPr/>
          <p:nvPr/>
        </p:nvSpPr>
        <p:spPr>
          <a:xfrm>
            <a:off x="8107045" y="3662045"/>
            <a:ext cx="765810"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Mac</a:t>
            </a:r>
            <a:endParaRPr lang="en-US" altLang="zh-CN"/>
          </a:p>
        </p:txBody>
      </p:sp>
      <p:sp>
        <p:nvSpPr>
          <p:cNvPr id="28" name="矩形 27"/>
          <p:cNvSpPr/>
          <p:nvPr/>
        </p:nvSpPr>
        <p:spPr>
          <a:xfrm>
            <a:off x="9028430" y="3662045"/>
            <a:ext cx="987425" cy="387985"/>
          </a:xfrm>
          <a:prstGeom prst="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en-US" altLang="zh-CN"/>
              <a:t>Android</a:t>
            </a:r>
            <a:endParaRPr lang="en-US" altLang="zh-CN"/>
          </a:p>
        </p:txBody>
      </p:sp>
      <p:sp>
        <p:nvSpPr>
          <p:cNvPr id="29" name="右大括号 28"/>
          <p:cNvSpPr/>
          <p:nvPr/>
        </p:nvSpPr>
        <p:spPr>
          <a:xfrm rot="5400000">
            <a:off x="7373620" y="1501775"/>
            <a:ext cx="295275" cy="3576955"/>
          </a:xfrm>
          <a:prstGeom prst="rightBrace">
            <a:avLst>
              <a:gd name="adj1" fmla="val 54946"/>
              <a:gd name="adj2" fmla="val 91461"/>
            </a:avLst>
          </a:prstGeom>
          <a:ln w="25400">
            <a:solidFill>
              <a:srgbClr val="6FA3E9"/>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右大括号 29"/>
          <p:cNvSpPr/>
          <p:nvPr/>
        </p:nvSpPr>
        <p:spPr>
          <a:xfrm rot="5400000">
            <a:off x="7669530" y="2496820"/>
            <a:ext cx="295275" cy="3576955"/>
          </a:xfrm>
          <a:prstGeom prst="rightBrace">
            <a:avLst>
              <a:gd name="adj1" fmla="val 54946"/>
              <a:gd name="adj2" fmla="val 48872"/>
            </a:avLst>
          </a:prstGeom>
          <a:ln w="25400">
            <a:solidFill>
              <a:srgbClr val="6FA3E9"/>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椭圆 30"/>
          <p:cNvSpPr/>
          <p:nvPr/>
        </p:nvSpPr>
        <p:spPr>
          <a:xfrm>
            <a:off x="7087235" y="4620260"/>
            <a:ext cx="1579245" cy="1138555"/>
          </a:xfrm>
          <a:prstGeom prst="ellipse">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p>
            <a:pPr algn="ctr"/>
            <a:r>
              <a:rPr lang="zh-CN" altLang="en-US"/>
              <a:t>操作系统</a:t>
            </a: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linds(horizontal)">
                                      <p:cBhvr>
                                        <p:cTn id="60" dur="500"/>
                                        <p:tgtEl>
                                          <p:spTgt spid="2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blinds(horizontal)">
                                      <p:cBhvr>
                                        <p:cTn id="63" dur="500"/>
                                        <p:tgtEl>
                                          <p:spTgt spid="3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linds(horizontal)">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2" grpId="0" animBg="1"/>
      <p:bldP spid="13" grpId="0" animBg="1"/>
      <p:bldP spid="11" grpId="0" animBg="1"/>
      <p:bldP spid="25" grpId="0"/>
      <p:bldP spid="17" grpId="0" animBg="1"/>
      <p:bldP spid="19" grpId="0" animBg="1"/>
      <p:bldP spid="20" grpId="0" animBg="1"/>
      <p:bldP spid="21" grpId="0" animBg="1"/>
      <p:bldP spid="29" grpId="0" animBg="1"/>
      <p:bldP spid="18" grpId="0" animBg="1"/>
      <p:bldP spid="26" grpId="0" animBg="1"/>
      <p:bldP spid="27" grpId="0" animBg="1"/>
      <p:bldP spid="28"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rgbClr val="FFFF00"/>
                </a:solidFill>
              </a:rPr>
              <a:t>虚拟机安装</a:t>
            </a:r>
            <a:r>
              <a:rPr lang="en-US" altLang="zh-CN" sz="1400">
                <a:solidFill>
                  <a:srgbClr val="FFFF00"/>
                </a:solidFill>
              </a:rPr>
              <a:t>Ubuntu</a:t>
            </a:r>
            <a:r>
              <a:rPr lang="zh-CN" altLang="en-US" sz="1400">
                <a:solidFill>
                  <a:srgbClr val="FFFF00"/>
                </a:solidFill>
              </a:rPr>
              <a:t>系统</a:t>
            </a:r>
            <a:endParaRPr lang="zh-CN" altLang="en-US" sz="1400" b="0">
              <a:solidFill>
                <a:srgbClr val="FFFF00"/>
              </a:solidFill>
              <a:latin typeface="+mn-ea"/>
            </a:endParaRPr>
          </a:p>
        </p:txBody>
      </p:sp>
      <p:sp>
        <p:nvSpPr>
          <p:cNvPr id="29" name="文本框 28"/>
          <p:cNvSpPr txBox="1"/>
          <p:nvPr/>
        </p:nvSpPr>
        <p:spPr>
          <a:xfrm>
            <a:off x="4044950" y="2298700"/>
            <a:ext cx="29578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1</a:t>
            </a:r>
            <a:r>
              <a:rPr lang="zh-CN" altLang="en-US">
                <a:solidFill>
                  <a:schemeClr val="bg1"/>
                </a:solidFill>
                <a:sym typeface="+mn-ea"/>
              </a:rPr>
              <a:t>：</a:t>
            </a:r>
            <a:r>
              <a:rPr lang="en-US" altLang="zh-CN">
                <a:solidFill>
                  <a:schemeClr val="bg1"/>
                </a:solidFill>
                <a:sym typeface="+mn-ea"/>
              </a:rPr>
              <a:t>VMware  +  Ubuntu</a:t>
            </a:r>
            <a:endParaRPr lang="en-US" altLang="zh-CN">
              <a:solidFill>
                <a:schemeClr val="bg1"/>
              </a:solidFill>
              <a:sym typeface="+mn-ea"/>
            </a:endParaRPr>
          </a:p>
        </p:txBody>
      </p:sp>
      <p:sp>
        <p:nvSpPr>
          <p:cNvPr id="3" name="文本框 2"/>
          <p:cNvSpPr txBox="1"/>
          <p:nvPr/>
        </p:nvSpPr>
        <p:spPr>
          <a:xfrm>
            <a:off x="4044950" y="2697480"/>
            <a:ext cx="30975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2</a:t>
            </a:r>
            <a:r>
              <a:rPr lang="zh-CN" altLang="en-US">
                <a:solidFill>
                  <a:schemeClr val="bg1"/>
                </a:solidFill>
                <a:sym typeface="+mn-ea"/>
              </a:rPr>
              <a:t>：virtualbox</a:t>
            </a:r>
            <a:r>
              <a:rPr lang="en-US" altLang="zh-CN">
                <a:solidFill>
                  <a:schemeClr val="bg1"/>
                </a:solidFill>
                <a:sym typeface="+mn-ea"/>
              </a:rPr>
              <a:t>  +  Ubuntu</a:t>
            </a:r>
            <a:endParaRPr lang="en-US" altLang="zh-CN">
              <a:solidFill>
                <a:schemeClr val="bg1"/>
              </a:solidFill>
              <a:sym typeface="+mn-ea"/>
            </a:endParaRPr>
          </a:p>
        </p:txBody>
      </p:sp>
      <p:cxnSp>
        <p:nvCxnSpPr>
          <p:cNvPr id="17" name="肘形连接符 16"/>
          <p:cNvCxnSpPr/>
          <p:nvPr/>
        </p:nvCxnSpPr>
        <p:spPr>
          <a:xfrm>
            <a:off x="2730500" y="2298700"/>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2730500" y="22987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717550" y="3643630"/>
            <a:ext cx="3746500" cy="2054225"/>
          </a:xfrm>
          <a:prstGeom prst="rect">
            <a:avLst/>
          </a:prstGeom>
          <a:noFill/>
          <a:ln w="9525">
            <a:noFill/>
          </a:ln>
        </p:spPr>
      </p:pic>
      <p:sp>
        <p:nvSpPr>
          <p:cNvPr id="9" name="矩形标注 8"/>
          <p:cNvSpPr/>
          <p:nvPr/>
        </p:nvSpPr>
        <p:spPr>
          <a:xfrm rot="5400000">
            <a:off x="5715000" y="3359785"/>
            <a:ext cx="1938655" cy="2891790"/>
          </a:xfrm>
          <a:prstGeom prst="wedgeRectCallout">
            <a:avLst>
              <a:gd name="adj1" fmla="val 22797"/>
              <a:gd name="adj2" fmla="val 86550"/>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tretch>
            <a:fillRect/>
          </a:stretch>
        </p:blipFill>
        <p:spPr>
          <a:xfrm>
            <a:off x="5327650" y="3910965"/>
            <a:ext cx="2712085" cy="1774190"/>
          </a:xfrm>
          <a:prstGeom prst="rect">
            <a:avLst/>
          </a:prstGeom>
        </p:spPr>
      </p:pic>
      <p:sp>
        <p:nvSpPr>
          <p:cNvPr id="10" name="矩形标注 9"/>
          <p:cNvSpPr/>
          <p:nvPr/>
        </p:nvSpPr>
        <p:spPr>
          <a:xfrm rot="5400000">
            <a:off x="9007475" y="3853815"/>
            <a:ext cx="1355090" cy="2092325"/>
          </a:xfrm>
          <a:prstGeom prst="wedgeRectCallout">
            <a:avLst>
              <a:gd name="adj1" fmla="val 22797"/>
              <a:gd name="adj2" fmla="val 86550"/>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4"/>
          <a:stretch>
            <a:fillRect/>
          </a:stretch>
        </p:blipFill>
        <p:spPr>
          <a:xfrm>
            <a:off x="3470275" y="4768215"/>
            <a:ext cx="727075" cy="729615"/>
          </a:xfrm>
          <a:prstGeom prst="rect">
            <a:avLst/>
          </a:prstGeom>
        </p:spPr>
      </p:pic>
      <p:sp>
        <p:nvSpPr>
          <p:cNvPr id="15" name="标题 14"/>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6"/>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rgbClr val="FFFF00"/>
                </a:solidFill>
              </a:rPr>
              <a:t>虚拟机安装</a:t>
            </a:r>
            <a:r>
              <a:rPr lang="en-US" altLang="zh-CN" sz="1400">
                <a:solidFill>
                  <a:srgbClr val="FFFF00"/>
                </a:solidFill>
              </a:rPr>
              <a:t>Ubuntu</a:t>
            </a:r>
            <a:r>
              <a:rPr lang="zh-CN" altLang="en-US" sz="1400">
                <a:solidFill>
                  <a:srgbClr val="FFFF00"/>
                </a:solidFill>
              </a:rPr>
              <a:t>系统</a:t>
            </a:r>
            <a:endParaRPr lang="zh-CN" altLang="en-US" sz="1400" b="0">
              <a:solidFill>
                <a:srgbClr val="FFFF00"/>
              </a:solidFill>
              <a:latin typeface="+mn-ea"/>
            </a:endParaRPr>
          </a:p>
        </p:txBody>
      </p:sp>
      <p:sp>
        <p:nvSpPr>
          <p:cNvPr id="29" name="文本框 28"/>
          <p:cNvSpPr txBox="1"/>
          <p:nvPr/>
        </p:nvSpPr>
        <p:spPr>
          <a:xfrm>
            <a:off x="4044950" y="2298700"/>
            <a:ext cx="2957830" cy="368300"/>
          </a:xfrm>
          <a:prstGeom prst="rect">
            <a:avLst/>
          </a:prstGeom>
          <a:noFill/>
        </p:spPr>
        <p:txBody>
          <a:bodyPr wrap="none" rtlCol="0" anchor="t">
            <a:spAutoFit/>
          </a:bodyPr>
          <a:p>
            <a:pPr algn="ctr"/>
            <a:r>
              <a:rPr lang="zh-CN" altLang="en-US">
                <a:solidFill>
                  <a:srgbClr val="FFFF00"/>
                </a:solidFill>
                <a:sym typeface="+mn-ea"/>
              </a:rPr>
              <a:t>方法</a:t>
            </a:r>
            <a:r>
              <a:rPr lang="en-US" altLang="zh-CN">
                <a:solidFill>
                  <a:srgbClr val="FFFF00"/>
                </a:solidFill>
                <a:sym typeface="+mn-ea"/>
              </a:rPr>
              <a:t>1</a:t>
            </a:r>
            <a:r>
              <a:rPr lang="zh-CN" altLang="en-US">
                <a:solidFill>
                  <a:srgbClr val="FFFF00"/>
                </a:solidFill>
                <a:sym typeface="+mn-ea"/>
              </a:rPr>
              <a:t>：</a:t>
            </a:r>
            <a:r>
              <a:rPr lang="en-US" altLang="zh-CN">
                <a:solidFill>
                  <a:srgbClr val="FFFF00"/>
                </a:solidFill>
                <a:sym typeface="+mn-ea"/>
              </a:rPr>
              <a:t>VMware  +  Ubuntu</a:t>
            </a:r>
            <a:endParaRPr lang="en-US" altLang="zh-CN">
              <a:solidFill>
                <a:srgbClr val="FFFF00"/>
              </a:solidFill>
              <a:sym typeface="+mn-ea"/>
            </a:endParaRPr>
          </a:p>
        </p:txBody>
      </p:sp>
      <p:sp>
        <p:nvSpPr>
          <p:cNvPr id="3" name="文本框 2"/>
          <p:cNvSpPr txBox="1"/>
          <p:nvPr/>
        </p:nvSpPr>
        <p:spPr>
          <a:xfrm>
            <a:off x="4044950" y="2697480"/>
            <a:ext cx="30975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2</a:t>
            </a:r>
            <a:r>
              <a:rPr lang="zh-CN" altLang="en-US">
                <a:solidFill>
                  <a:schemeClr val="bg1"/>
                </a:solidFill>
                <a:sym typeface="+mn-ea"/>
              </a:rPr>
              <a:t>：virtualbox</a:t>
            </a:r>
            <a:r>
              <a:rPr lang="en-US" altLang="zh-CN">
                <a:solidFill>
                  <a:schemeClr val="bg1"/>
                </a:solidFill>
                <a:sym typeface="+mn-ea"/>
              </a:rPr>
              <a:t>  +  Ubuntu</a:t>
            </a:r>
            <a:endParaRPr lang="en-US" altLang="zh-CN">
              <a:solidFill>
                <a:schemeClr val="bg1"/>
              </a:solidFill>
              <a:sym typeface="+mn-ea"/>
            </a:endParaRPr>
          </a:p>
        </p:txBody>
      </p:sp>
      <p:cxnSp>
        <p:nvCxnSpPr>
          <p:cNvPr id="17" name="肘形连接符 16"/>
          <p:cNvCxnSpPr/>
          <p:nvPr/>
        </p:nvCxnSpPr>
        <p:spPr>
          <a:xfrm>
            <a:off x="2730500" y="2298700"/>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2730500" y="22987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7"/>
          <a:stretch>
            <a:fillRect/>
          </a:stretch>
        </p:blipFill>
        <p:spPr>
          <a:xfrm>
            <a:off x="8752840" y="4327525"/>
            <a:ext cx="1863090" cy="1170305"/>
          </a:xfrm>
          <a:prstGeom prst="rect">
            <a:avLst/>
          </a:prstGeom>
        </p:spPr>
      </p:pic>
      <p:sp>
        <p:nvSpPr>
          <p:cNvPr id="25" name="文本框 24"/>
          <p:cNvSpPr txBox="1"/>
          <p:nvPr/>
        </p:nvSpPr>
        <p:spPr>
          <a:xfrm>
            <a:off x="2138680" y="5876925"/>
            <a:ext cx="961390" cy="306705"/>
          </a:xfrm>
          <a:prstGeom prst="rect">
            <a:avLst/>
          </a:prstGeom>
          <a:noFill/>
        </p:spPr>
        <p:txBody>
          <a:bodyPr wrap="none" rtlCol="0" anchor="t">
            <a:spAutoFit/>
          </a:bodyPr>
          <a:p>
            <a:r>
              <a:rPr lang="en-US" altLang="zh-CN" sz="1400" b="1">
                <a:solidFill>
                  <a:srgbClr val="FFFF00"/>
                </a:solidFill>
                <a:sym typeface="+mn-ea"/>
              </a:rPr>
              <a:t>Windows</a:t>
            </a:r>
            <a:endParaRPr lang="en-US" altLang="zh-CN" sz="1400" b="1">
              <a:solidFill>
                <a:srgbClr val="FFFF00"/>
              </a:solidFill>
              <a:sym typeface="+mn-ea"/>
            </a:endParaRPr>
          </a:p>
        </p:txBody>
      </p:sp>
      <p:sp>
        <p:nvSpPr>
          <p:cNvPr id="11" name="文本框 10"/>
          <p:cNvSpPr txBox="1"/>
          <p:nvPr/>
        </p:nvSpPr>
        <p:spPr>
          <a:xfrm>
            <a:off x="6238240" y="5876925"/>
            <a:ext cx="855345" cy="306705"/>
          </a:xfrm>
          <a:prstGeom prst="rect">
            <a:avLst/>
          </a:prstGeom>
          <a:noFill/>
        </p:spPr>
        <p:txBody>
          <a:bodyPr wrap="none" rtlCol="0" anchor="t">
            <a:spAutoFit/>
          </a:bodyPr>
          <a:p>
            <a:r>
              <a:rPr lang="en-US" altLang="zh-CN" sz="1400" b="1">
                <a:solidFill>
                  <a:srgbClr val="FFFF00"/>
                </a:solidFill>
                <a:sym typeface="+mn-ea"/>
              </a:rPr>
              <a:t>VMware</a:t>
            </a:r>
            <a:endParaRPr lang="en-US" altLang="zh-CN" sz="1400" b="1">
              <a:solidFill>
                <a:srgbClr val="FFFF00"/>
              </a:solidFill>
              <a:sym typeface="+mn-ea"/>
            </a:endParaRPr>
          </a:p>
        </p:txBody>
      </p:sp>
      <p:sp>
        <p:nvSpPr>
          <p:cNvPr id="12" name="文本框 11"/>
          <p:cNvSpPr txBox="1"/>
          <p:nvPr/>
        </p:nvSpPr>
        <p:spPr>
          <a:xfrm>
            <a:off x="9232265" y="5876925"/>
            <a:ext cx="804545" cy="306705"/>
          </a:xfrm>
          <a:prstGeom prst="rect">
            <a:avLst/>
          </a:prstGeom>
          <a:noFill/>
        </p:spPr>
        <p:txBody>
          <a:bodyPr wrap="none" rtlCol="0" anchor="t">
            <a:spAutoFit/>
          </a:bodyPr>
          <a:p>
            <a:r>
              <a:rPr lang="en-US" altLang="zh-CN" sz="1400" b="1">
                <a:solidFill>
                  <a:srgbClr val="FFFF00"/>
                </a:solidFill>
                <a:sym typeface="+mn-ea"/>
              </a:rPr>
              <a:t>Ubuntu</a:t>
            </a:r>
            <a:endParaRPr lang="en-US" altLang="zh-CN" sz="1400" b="1">
              <a:solidFill>
                <a:srgbClr val="FFFF00"/>
              </a:solidFill>
              <a:sym typeface="+mn-ea"/>
            </a:endParaRPr>
          </a:p>
        </p:txBody>
      </p:sp>
      <p:sp>
        <p:nvSpPr>
          <p:cNvPr id="19" name="文本框 18"/>
          <p:cNvSpPr txBox="1"/>
          <p:nvPr/>
        </p:nvSpPr>
        <p:spPr>
          <a:xfrm>
            <a:off x="7598410" y="2203450"/>
            <a:ext cx="4085590" cy="1168400"/>
          </a:xfrm>
          <a:prstGeom prst="rect">
            <a:avLst/>
          </a:prstGeom>
          <a:noFill/>
        </p:spPr>
        <p:txBody>
          <a:bodyPr wrap="square" rtlCol="0" anchor="t">
            <a:spAutoFit/>
          </a:bodyPr>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1</a:t>
            </a:r>
            <a:r>
              <a:rPr lang="zh-CN" altLang="en-US" sz="1400">
                <a:solidFill>
                  <a:schemeClr val="bg1"/>
                </a:solidFill>
                <a:sym typeface="+mn-ea"/>
              </a:rPr>
              <a:t>步：下载</a:t>
            </a:r>
            <a:r>
              <a:rPr lang="en-US" altLang="zh-CN" sz="1400">
                <a:solidFill>
                  <a:schemeClr val="bg1"/>
                </a:solidFill>
                <a:sym typeface="+mn-ea"/>
              </a:rPr>
              <a:t>VMware</a:t>
            </a:r>
            <a:r>
              <a:rPr lang="zh-CN" altLang="en-US" sz="1400">
                <a:solidFill>
                  <a:schemeClr val="bg1"/>
                </a:solidFill>
                <a:sym typeface="+mn-ea"/>
              </a:rPr>
              <a:t>虚拟机安装包</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2</a:t>
            </a:r>
            <a:r>
              <a:rPr lang="zh-CN" altLang="en-US" sz="1400">
                <a:solidFill>
                  <a:schemeClr val="bg1"/>
                </a:solidFill>
                <a:sym typeface="+mn-ea"/>
              </a:rPr>
              <a:t>步：安装</a:t>
            </a:r>
            <a:r>
              <a:rPr lang="en-US" altLang="zh-CN" sz="1400">
                <a:solidFill>
                  <a:schemeClr val="bg1"/>
                </a:solidFill>
                <a:sym typeface="+mn-ea"/>
              </a:rPr>
              <a:t>VMware</a:t>
            </a:r>
            <a:r>
              <a:rPr lang="zh-CN" altLang="en-US" sz="1400">
                <a:solidFill>
                  <a:schemeClr val="bg1"/>
                </a:solidFill>
                <a:sym typeface="+mn-ea"/>
              </a:rPr>
              <a:t>虚拟机</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3</a:t>
            </a:r>
            <a:r>
              <a:rPr lang="zh-CN" altLang="en-US" sz="1400">
                <a:solidFill>
                  <a:schemeClr val="bg1"/>
                </a:solidFill>
                <a:sym typeface="+mn-ea"/>
              </a:rPr>
              <a:t>步：</a:t>
            </a:r>
            <a:r>
              <a:rPr lang="zh-CN" altLang="en-US" sz="1400">
                <a:solidFill>
                  <a:schemeClr val="bg1"/>
                </a:solidFill>
                <a:sym typeface="+mn-ea"/>
              </a:rPr>
              <a:t>下载</a:t>
            </a:r>
            <a:r>
              <a:rPr lang="en-US" altLang="zh-CN" sz="1400">
                <a:solidFill>
                  <a:schemeClr val="bg1"/>
                </a:solidFill>
                <a:sym typeface="+mn-ea"/>
              </a:rPr>
              <a:t>ubuntu18.04</a:t>
            </a:r>
            <a:r>
              <a:rPr lang="zh-CN" altLang="en-US" sz="1400">
                <a:solidFill>
                  <a:schemeClr val="bg1"/>
                </a:solidFill>
                <a:sym typeface="+mn-ea"/>
              </a:rPr>
              <a:t>镜像文件</a:t>
            </a:r>
            <a:endParaRPr lang="en-US" altLang="zh-CN"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4</a:t>
            </a:r>
            <a:r>
              <a:rPr lang="zh-CN" altLang="en-US" sz="1400">
                <a:solidFill>
                  <a:schemeClr val="bg1"/>
                </a:solidFill>
                <a:sym typeface="+mn-ea"/>
              </a:rPr>
              <a:t>步：在VMware虚拟机中安装</a:t>
            </a:r>
            <a:r>
              <a:rPr lang="en-US" altLang="zh-CN" sz="1400">
                <a:solidFill>
                  <a:schemeClr val="bg1"/>
                </a:solidFill>
                <a:sym typeface="+mn-ea"/>
              </a:rPr>
              <a:t>U</a:t>
            </a:r>
            <a:r>
              <a:rPr lang="zh-CN" altLang="en-US" sz="1400">
                <a:solidFill>
                  <a:schemeClr val="bg1"/>
                </a:solidFill>
                <a:sym typeface="+mn-ea"/>
              </a:rPr>
              <a:t>buntu系统</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5</a:t>
            </a:r>
            <a:r>
              <a:rPr lang="zh-CN" altLang="en-US" sz="1400">
                <a:solidFill>
                  <a:schemeClr val="bg1"/>
                </a:solidFill>
                <a:sym typeface="+mn-ea"/>
              </a:rPr>
              <a:t>步：安装</a:t>
            </a:r>
            <a:r>
              <a:rPr lang="zh-CN" altLang="en-US" sz="1400">
                <a:solidFill>
                  <a:srgbClr val="FF0000"/>
                </a:solidFill>
                <a:sym typeface="+mn-ea"/>
              </a:rPr>
              <a:t>VMwareTools</a:t>
            </a:r>
            <a:r>
              <a:rPr lang="zh-CN" altLang="en-US" sz="1400">
                <a:solidFill>
                  <a:schemeClr val="bg1"/>
                </a:solidFill>
                <a:sym typeface="+mn-ea"/>
              </a:rPr>
              <a:t>工具</a:t>
            </a:r>
            <a:endParaRPr lang="zh-CN" altLang="en-US" sz="1400">
              <a:solidFill>
                <a:schemeClr val="bg1"/>
              </a:solidFill>
              <a:sym typeface="+mn-ea"/>
            </a:endParaRPr>
          </a:p>
        </p:txBody>
      </p:sp>
    </p:spTree>
    <p:custDataLst>
      <p:tags r:id="rId8"/>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717550" y="3643630"/>
            <a:ext cx="3746500" cy="2054225"/>
          </a:xfrm>
          <a:prstGeom prst="rect">
            <a:avLst/>
          </a:prstGeom>
          <a:noFill/>
          <a:ln w="9525">
            <a:noFill/>
          </a:ln>
        </p:spPr>
      </p:pic>
      <p:sp>
        <p:nvSpPr>
          <p:cNvPr id="9" name="矩形标注 8"/>
          <p:cNvSpPr/>
          <p:nvPr/>
        </p:nvSpPr>
        <p:spPr>
          <a:xfrm rot="5400000">
            <a:off x="5715000" y="3359785"/>
            <a:ext cx="1938655" cy="2891790"/>
          </a:xfrm>
          <a:prstGeom prst="wedgeRectCallout">
            <a:avLst>
              <a:gd name="adj1" fmla="val 22797"/>
              <a:gd name="adj2" fmla="val 86550"/>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custDataLst>
              <p:tags r:id="rId3"/>
            </p:custDataLst>
          </p:nvPr>
        </p:nvSpPr>
        <p:spPr>
          <a:xfrm>
            <a:off x="232410" y="597535"/>
            <a:ext cx="3545840" cy="496570"/>
          </a:xfrm>
        </p:spPr>
        <p:txBody>
          <a:bodyPr>
            <a:noAutofit/>
          </a:bodyPr>
          <a:p>
            <a:pPr algn="l"/>
            <a:r>
              <a:rPr lang="en-US" altLang="zh-CN" sz="2000">
                <a:solidFill>
                  <a:srgbClr val="9CC2F0"/>
                </a:solidFill>
              </a:rPr>
              <a:t>4. </a:t>
            </a:r>
            <a:r>
              <a:rPr lang="zh-CN" altLang="en-US" sz="2000">
                <a:solidFill>
                  <a:srgbClr val="9CC2F0"/>
                </a:solidFill>
              </a:rPr>
              <a:t>安装</a:t>
            </a:r>
            <a:r>
              <a:rPr lang="en-US" altLang="zh-CN" sz="2000">
                <a:solidFill>
                  <a:srgbClr val="9CC2F0"/>
                </a:solidFill>
              </a:rPr>
              <a:t>Ubuntu</a:t>
            </a:r>
            <a:r>
              <a:rPr lang="zh-CN" altLang="en-US" sz="2000">
                <a:solidFill>
                  <a:srgbClr val="9CC2F0"/>
                </a:solidFill>
              </a:rPr>
              <a:t>系统</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32664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sym typeface="+mn-ea"/>
              </a:rPr>
              <a:t>物理机安装</a:t>
            </a:r>
            <a:r>
              <a:rPr lang="en-US" altLang="zh-CN" sz="1400">
                <a:solidFill>
                  <a:schemeClr val="bg1"/>
                </a:solidFill>
                <a:sym typeface="+mn-ea"/>
              </a:rPr>
              <a:t>Ubuntu</a:t>
            </a:r>
            <a:r>
              <a:rPr lang="zh-CN" altLang="en-US" sz="1400">
                <a:solidFill>
                  <a:schemeClr val="bg1"/>
                </a:solidFill>
                <a:sym typeface="+mn-ea"/>
              </a:rPr>
              <a:t>系统</a:t>
            </a:r>
            <a:endParaRPr lang="zh-CN" altLang="en-US" sz="1400">
              <a:solidFill>
                <a:schemeClr val="bg1"/>
              </a:solidFill>
              <a:sym typeface="+mn-ea"/>
            </a:endParaRPr>
          </a:p>
          <a:p>
            <a:pPr marL="285750" indent="-285750">
              <a:lnSpc>
                <a:spcPct val="200000"/>
              </a:lnSpc>
              <a:buFont typeface="Wingdings" panose="05000000000000000000" charset="0"/>
              <a:buChar char="n"/>
            </a:pPr>
            <a:r>
              <a:rPr lang="zh-CN" altLang="en-US" sz="1400">
                <a:solidFill>
                  <a:srgbClr val="FFFF00"/>
                </a:solidFill>
              </a:rPr>
              <a:t>虚拟机安装</a:t>
            </a:r>
            <a:r>
              <a:rPr lang="en-US" altLang="zh-CN" sz="1400">
                <a:solidFill>
                  <a:srgbClr val="FFFF00"/>
                </a:solidFill>
              </a:rPr>
              <a:t>Ubuntu</a:t>
            </a:r>
            <a:r>
              <a:rPr lang="zh-CN" altLang="en-US" sz="1400">
                <a:solidFill>
                  <a:srgbClr val="FFFF00"/>
                </a:solidFill>
              </a:rPr>
              <a:t>系统</a:t>
            </a:r>
            <a:endParaRPr lang="zh-CN" altLang="en-US" sz="1400" b="0">
              <a:solidFill>
                <a:srgbClr val="FFFF00"/>
              </a:solidFill>
              <a:latin typeface="+mn-ea"/>
            </a:endParaRPr>
          </a:p>
        </p:txBody>
      </p:sp>
      <p:sp>
        <p:nvSpPr>
          <p:cNvPr id="29" name="文本框 28"/>
          <p:cNvSpPr txBox="1"/>
          <p:nvPr/>
        </p:nvSpPr>
        <p:spPr>
          <a:xfrm>
            <a:off x="4044950" y="2298700"/>
            <a:ext cx="2957830" cy="368300"/>
          </a:xfrm>
          <a:prstGeom prst="rect">
            <a:avLst/>
          </a:prstGeom>
          <a:noFill/>
        </p:spPr>
        <p:txBody>
          <a:bodyPr wrap="none" rtlCol="0" anchor="t">
            <a:spAutoFit/>
          </a:bodyPr>
          <a:p>
            <a:pPr algn="ctr"/>
            <a:r>
              <a:rPr lang="zh-CN" altLang="en-US">
                <a:solidFill>
                  <a:schemeClr val="bg1"/>
                </a:solidFill>
                <a:sym typeface="+mn-ea"/>
              </a:rPr>
              <a:t>方法</a:t>
            </a:r>
            <a:r>
              <a:rPr lang="en-US" altLang="zh-CN">
                <a:solidFill>
                  <a:schemeClr val="bg1"/>
                </a:solidFill>
                <a:sym typeface="+mn-ea"/>
              </a:rPr>
              <a:t>1</a:t>
            </a:r>
            <a:r>
              <a:rPr lang="zh-CN" altLang="en-US">
                <a:solidFill>
                  <a:schemeClr val="bg1"/>
                </a:solidFill>
                <a:sym typeface="+mn-ea"/>
              </a:rPr>
              <a:t>：</a:t>
            </a:r>
            <a:r>
              <a:rPr lang="en-US" altLang="zh-CN">
                <a:solidFill>
                  <a:schemeClr val="bg1"/>
                </a:solidFill>
                <a:sym typeface="+mn-ea"/>
              </a:rPr>
              <a:t>VMware  +  Ubuntu</a:t>
            </a:r>
            <a:endParaRPr lang="en-US" altLang="zh-CN">
              <a:solidFill>
                <a:schemeClr val="bg1"/>
              </a:solidFill>
              <a:sym typeface="+mn-ea"/>
            </a:endParaRPr>
          </a:p>
        </p:txBody>
      </p:sp>
      <p:sp>
        <p:nvSpPr>
          <p:cNvPr id="3" name="文本框 2"/>
          <p:cNvSpPr txBox="1"/>
          <p:nvPr/>
        </p:nvSpPr>
        <p:spPr>
          <a:xfrm>
            <a:off x="4044950" y="2697480"/>
            <a:ext cx="3097530" cy="368300"/>
          </a:xfrm>
          <a:prstGeom prst="rect">
            <a:avLst/>
          </a:prstGeom>
          <a:noFill/>
        </p:spPr>
        <p:txBody>
          <a:bodyPr wrap="none" rtlCol="0" anchor="t">
            <a:spAutoFit/>
          </a:bodyPr>
          <a:p>
            <a:pPr algn="ctr"/>
            <a:r>
              <a:rPr lang="zh-CN" altLang="en-US">
                <a:solidFill>
                  <a:srgbClr val="FFFF00"/>
                </a:solidFill>
                <a:sym typeface="+mn-ea"/>
              </a:rPr>
              <a:t>方法</a:t>
            </a:r>
            <a:r>
              <a:rPr lang="en-US" altLang="zh-CN">
                <a:solidFill>
                  <a:srgbClr val="FFFF00"/>
                </a:solidFill>
                <a:sym typeface="+mn-ea"/>
              </a:rPr>
              <a:t>2</a:t>
            </a:r>
            <a:r>
              <a:rPr lang="zh-CN" altLang="en-US">
                <a:solidFill>
                  <a:srgbClr val="FFFF00"/>
                </a:solidFill>
                <a:sym typeface="+mn-ea"/>
              </a:rPr>
              <a:t>：virtualbox</a:t>
            </a:r>
            <a:r>
              <a:rPr lang="en-US" altLang="zh-CN">
                <a:solidFill>
                  <a:srgbClr val="FFFF00"/>
                </a:solidFill>
                <a:sym typeface="+mn-ea"/>
              </a:rPr>
              <a:t>  +  Ubuntu</a:t>
            </a:r>
            <a:endParaRPr lang="en-US" altLang="zh-CN">
              <a:solidFill>
                <a:srgbClr val="FFFF00"/>
              </a:solidFill>
              <a:sym typeface="+mn-ea"/>
            </a:endParaRPr>
          </a:p>
        </p:txBody>
      </p:sp>
      <p:cxnSp>
        <p:nvCxnSpPr>
          <p:cNvPr id="17" name="肘形连接符 16"/>
          <p:cNvCxnSpPr/>
          <p:nvPr/>
        </p:nvCxnSpPr>
        <p:spPr>
          <a:xfrm>
            <a:off x="2730500" y="2298700"/>
            <a:ext cx="1127125" cy="174625"/>
          </a:xfrm>
          <a:prstGeom prst="bentConnector3">
            <a:avLst>
              <a:gd name="adj1" fmla="val 5002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2730500" y="2298700"/>
            <a:ext cx="1113155" cy="577215"/>
          </a:xfrm>
          <a:prstGeom prst="bentConnector3">
            <a:avLst>
              <a:gd name="adj1" fmla="val 48887"/>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138680" y="5876925"/>
            <a:ext cx="961390" cy="306705"/>
          </a:xfrm>
          <a:prstGeom prst="rect">
            <a:avLst/>
          </a:prstGeom>
          <a:noFill/>
        </p:spPr>
        <p:txBody>
          <a:bodyPr wrap="none" rtlCol="0" anchor="t">
            <a:spAutoFit/>
          </a:bodyPr>
          <a:p>
            <a:r>
              <a:rPr lang="en-US" altLang="zh-CN" sz="1400" b="1">
                <a:solidFill>
                  <a:srgbClr val="FFFF00"/>
                </a:solidFill>
                <a:sym typeface="+mn-ea"/>
              </a:rPr>
              <a:t>Windows</a:t>
            </a:r>
            <a:endParaRPr lang="en-US" altLang="zh-CN" sz="1400" b="1">
              <a:solidFill>
                <a:srgbClr val="FFFF00"/>
              </a:solidFill>
              <a:sym typeface="+mn-ea"/>
            </a:endParaRPr>
          </a:p>
        </p:txBody>
      </p:sp>
      <p:sp>
        <p:nvSpPr>
          <p:cNvPr id="11" name="文本框 10"/>
          <p:cNvSpPr txBox="1"/>
          <p:nvPr/>
        </p:nvSpPr>
        <p:spPr>
          <a:xfrm>
            <a:off x="6238240" y="5876925"/>
            <a:ext cx="1033145" cy="306705"/>
          </a:xfrm>
          <a:prstGeom prst="rect">
            <a:avLst/>
          </a:prstGeom>
          <a:noFill/>
        </p:spPr>
        <p:txBody>
          <a:bodyPr wrap="none" rtlCol="0" anchor="t">
            <a:spAutoFit/>
          </a:bodyPr>
          <a:p>
            <a:r>
              <a:rPr lang="en-US" altLang="zh-CN" sz="1400" b="1">
                <a:solidFill>
                  <a:srgbClr val="FFFF00"/>
                </a:solidFill>
                <a:sym typeface="+mn-ea"/>
              </a:rPr>
              <a:t>virtualbox</a:t>
            </a:r>
            <a:endParaRPr lang="en-US" altLang="zh-CN" sz="1400" b="1">
              <a:solidFill>
                <a:srgbClr val="FFFF00"/>
              </a:solidFill>
              <a:sym typeface="+mn-ea"/>
            </a:endParaRPr>
          </a:p>
        </p:txBody>
      </p:sp>
      <p:sp>
        <p:nvSpPr>
          <p:cNvPr id="12" name="文本框 11"/>
          <p:cNvSpPr txBox="1"/>
          <p:nvPr/>
        </p:nvSpPr>
        <p:spPr>
          <a:xfrm>
            <a:off x="9232265" y="5876925"/>
            <a:ext cx="804545" cy="306705"/>
          </a:xfrm>
          <a:prstGeom prst="rect">
            <a:avLst/>
          </a:prstGeom>
          <a:noFill/>
        </p:spPr>
        <p:txBody>
          <a:bodyPr wrap="none" rtlCol="0" anchor="t">
            <a:spAutoFit/>
          </a:bodyPr>
          <a:p>
            <a:r>
              <a:rPr lang="en-US" altLang="zh-CN" sz="1400" b="1">
                <a:solidFill>
                  <a:srgbClr val="FFFF00"/>
                </a:solidFill>
                <a:sym typeface="+mn-ea"/>
              </a:rPr>
              <a:t>Ubuntu</a:t>
            </a:r>
            <a:endParaRPr lang="en-US" altLang="zh-CN" sz="1400" b="1">
              <a:solidFill>
                <a:srgbClr val="FFFF00"/>
              </a:solidFill>
              <a:sym typeface="+mn-ea"/>
            </a:endParaRPr>
          </a:p>
        </p:txBody>
      </p:sp>
      <p:sp>
        <p:nvSpPr>
          <p:cNvPr id="19" name="文本框 18"/>
          <p:cNvSpPr txBox="1"/>
          <p:nvPr/>
        </p:nvSpPr>
        <p:spPr>
          <a:xfrm>
            <a:off x="7598410" y="2203450"/>
            <a:ext cx="4085590" cy="1168400"/>
          </a:xfrm>
          <a:prstGeom prst="rect">
            <a:avLst/>
          </a:prstGeom>
          <a:noFill/>
        </p:spPr>
        <p:txBody>
          <a:bodyPr wrap="square" rtlCol="0" anchor="t">
            <a:spAutoFit/>
          </a:bodyPr>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1</a:t>
            </a:r>
            <a:r>
              <a:rPr lang="zh-CN" altLang="en-US" sz="1400">
                <a:solidFill>
                  <a:schemeClr val="bg1"/>
                </a:solidFill>
                <a:sym typeface="+mn-ea"/>
              </a:rPr>
              <a:t>步：下载</a:t>
            </a:r>
            <a:r>
              <a:rPr lang="en-US" altLang="zh-CN" sz="1400">
                <a:solidFill>
                  <a:schemeClr val="bg1"/>
                </a:solidFill>
                <a:sym typeface="+mn-ea"/>
              </a:rPr>
              <a:t>virtualbox</a:t>
            </a:r>
            <a:r>
              <a:rPr lang="zh-CN" altLang="en-US" sz="1400">
                <a:solidFill>
                  <a:schemeClr val="bg1"/>
                </a:solidFill>
                <a:sym typeface="+mn-ea"/>
              </a:rPr>
              <a:t>虚拟机安装包</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2</a:t>
            </a:r>
            <a:r>
              <a:rPr lang="zh-CN" altLang="en-US" sz="1400">
                <a:solidFill>
                  <a:schemeClr val="bg1"/>
                </a:solidFill>
                <a:sym typeface="+mn-ea"/>
              </a:rPr>
              <a:t>步：安装</a:t>
            </a:r>
            <a:r>
              <a:rPr lang="en-US" altLang="zh-CN" sz="1400">
                <a:solidFill>
                  <a:schemeClr val="bg1"/>
                </a:solidFill>
                <a:sym typeface="+mn-ea"/>
              </a:rPr>
              <a:t>virtualbox</a:t>
            </a:r>
            <a:r>
              <a:rPr lang="zh-CN" altLang="en-US" sz="1400">
                <a:solidFill>
                  <a:schemeClr val="bg1"/>
                </a:solidFill>
                <a:sym typeface="+mn-ea"/>
              </a:rPr>
              <a:t>虚拟机</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3</a:t>
            </a:r>
            <a:r>
              <a:rPr lang="zh-CN" altLang="en-US" sz="1400">
                <a:solidFill>
                  <a:schemeClr val="bg1"/>
                </a:solidFill>
                <a:sym typeface="+mn-ea"/>
              </a:rPr>
              <a:t>步：下载</a:t>
            </a:r>
            <a:r>
              <a:rPr lang="en-US" altLang="zh-CN" sz="1400">
                <a:solidFill>
                  <a:schemeClr val="bg1"/>
                </a:solidFill>
                <a:sym typeface="+mn-ea"/>
              </a:rPr>
              <a:t>ubuntu18.04</a:t>
            </a:r>
            <a:r>
              <a:rPr lang="zh-CN" altLang="en-US" sz="1400">
                <a:solidFill>
                  <a:schemeClr val="bg1"/>
                </a:solidFill>
                <a:sym typeface="+mn-ea"/>
              </a:rPr>
              <a:t>镜像文件</a:t>
            </a:r>
            <a:endParaRPr lang="en-US" altLang="zh-CN"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4</a:t>
            </a:r>
            <a:r>
              <a:rPr lang="zh-CN" altLang="en-US" sz="1400">
                <a:solidFill>
                  <a:schemeClr val="bg1"/>
                </a:solidFill>
                <a:sym typeface="+mn-ea"/>
              </a:rPr>
              <a:t>步：在virtualbox虚拟机中安装</a:t>
            </a:r>
            <a:r>
              <a:rPr lang="en-US" altLang="zh-CN" sz="1400">
                <a:solidFill>
                  <a:schemeClr val="bg1"/>
                </a:solidFill>
                <a:sym typeface="+mn-ea"/>
              </a:rPr>
              <a:t>U</a:t>
            </a:r>
            <a:r>
              <a:rPr lang="zh-CN" altLang="en-US" sz="1400">
                <a:solidFill>
                  <a:schemeClr val="bg1"/>
                </a:solidFill>
                <a:sym typeface="+mn-ea"/>
              </a:rPr>
              <a:t>buntu系统</a:t>
            </a:r>
            <a:endParaRPr lang="zh-CN" altLang="en-US" sz="1400">
              <a:solidFill>
                <a:schemeClr val="bg1"/>
              </a:solidFill>
              <a:sym typeface="+mn-ea"/>
            </a:endParaRPr>
          </a:p>
          <a:p>
            <a:pPr marL="285750" indent="-285750" algn="l">
              <a:buFont typeface="Wingdings" panose="05000000000000000000" charset="0"/>
              <a:buChar char="ü"/>
            </a:pPr>
            <a:r>
              <a:rPr lang="zh-CN" altLang="en-US" sz="1400">
                <a:solidFill>
                  <a:schemeClr val="bg1"/>
                </a:solidFill>
                <a:sym typeface="+mn-ea"/>
              </a:rPr>
              <a:t>第</a:t>
            </a:r>
            <a:r>
              <a:rPr lang="en-US" altLang="zh-CN" sz="1400">
                <a:solidFill>
                  <a:schemeClr val="bg1"/>
                </a:solidFill>
                <a:sym typeface="+mn-ea"/>
              </a:rPr>
              <a:t>5</a:t>
            </a:r>
            <a:r>
              <a:rPr lang="zh-CN" altLang="en-US" sz="1400">
                <a:solidFill>
                  <a:schemeClr val="bg1"/>
                </a:solidFill>
                <a:sym typeface="+mn-ea"/>
              </a:rPr>
              <a:t>步：</a:t>
            </a:r>
            <a:r>
              <a:rPr lang="zh-CN" altLang="en-US" sz="1400">
                <a:solidFill>
                  <a:srgbClr val="FF0000"/>
                </a:solidFill>
                <a:sym typeface="+mn-ea"/>
              </a:rPr>
              <a:t>安装增强功能</a:t>
            </a:r>
            <a:endParaRPr lang="zh-CN" altLang="en-US" sz="1400">
              <a:solidFill>
                <a:srgbClr val="FF0000"/>
              </a:solidFill>
              <a:sym typeface="+mn-ea"/>
            </a:endParaRPr>
          </a:p>
        </p:txBody>
      </p:sp>
      <p:pic>
        <p:nvPicPr>
          <p:cNvPr id="7" name="图片 6"/>
          <p:cNvPicPr>
            <a:picLocks noChangeAspect="1"/>
          </p:cNvPicPr>
          <p:nvPr/>
        </p:nvPicPr>
        <p:blipFill>
          <a:blip r:embed="rId5"/>
          <a:stretch>
            <a:fillRect/>
          </a:stretch>
        </p:blipFill>
        <p:spPr>
          <a:xfrm>
            <a:off x="3207385" y="4559300"/>
            <a:ext cx="969010" cy="1044575"/>
          </a:xfrm>
          <a:prstGeom prst="rect">
            <a:avLst/>
          </a:prstGeom>
        </p:spPr>
      </p:pic>
      <p:pic>
        <p:nvPicPr>
          <p:cNvPr id="13" name="图片 12"/>
          <p:cNvPicPr>
            <a:picLocks noChangeAspect="1"/>
          </p:cNvPicPr>
          <p:nvPr/>
        </p:nvPicPr>
        <p:blipFill>
          <a:blip r:embed="rId6"/>
          <a:stretch>
            <a:fillRect/>
          </a:stretch>
        </p:blipFill>
        <p:spPr>
          <a:xfrm>
            <a:off x="5363845" y="3907155"/>
            <a:ext cx="2631440" cy="1791335"/>
          </a:xfrm>
          <a:prstGeom prst="rect">
            <a:avLst/>
          </a:prstGeom>
        </p:spPr>
      </p:pic>
      <p:sp>
        <p:nvSpPr>
          <p:cNvPr id="10" name="矩形标注 9"/>
          <p:cNvSpPr/>
          <p:nvPr/>
        </p:nvSpPr>
        <p:spPr>
          <a:xfrm rot="5400000">
            <a:off x="9070340" y="3879850"/>
            <a:ext cx="1355090" cy="2092325"/>
          </a:xfrm>
          <a:prstGeom prst="wedgeRectCallout">
            <a:avLst>
              <a:gd name="adj1" fmla="val -31654"/>
              <a:gd name="adj2" fmla="val 95690"/>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7"/>
          <a:stretch>
            <a:fillRect/>
          </a:stretch>
        </p:blipFill>
        <p:spPr>
          <a:xfrm>
            <a:off x="8816340" y="4341495"/>
            <a:ext cx="1863090" cy="1170305"/>
          </a:xfrm>
          <a:prstGeom prst="rect">
            <a:avLst/>
          </a:prstGeom>
        </p:spPr>
      </p:pic>
    </p:spTree>
    <p:custDataLst>
      <p:tags r:id="rId8"/>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标题 4"/>
          <p:cNvSpPr>
            <a:spLocks noGrp="1"/>
          </p:cNvSpPr>
          <p:nvPr>
            <p:ph type="ctrTitle"/>
            <p:custDataLst>
              <p:tags r:id="rId2"/>
            </p:custDataLst>
          </p:nvPr>
        </p:nvSpPr>
        <p:spPr>
          <a:xfrm>
            <a:off x="481330" y="734695"/>
            <a:ext cx="1900555" cy="580390"/>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7" name="文本框 6"/>
          <p:cNvSpPr txBox="1"/>
          <p:nvPr/>
        </p:nvSpPr>
        <p:spPr>
          <a:xfrm>
            <a:off x="2552065" y="1324610"/>
            <a:ext cx="4288155" cy="3169285"/>
          </a:xfrm>
          <a:prstGeom prst="rect">
            <a:avLst/>
          </a:prstGeom>
          <a:noFill/>
        </p:spPr>
        <p:txBody>
          <a:bodyPr wrap="square" rtlCol="0">
            <a:spAutoFit/>
          </a:bodyPr>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操作系统概念</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2. Linux</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3.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发行版</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4. </a:t>
            </a:r>
            <a:r>
              <a:rPr lang="zh-CN" altLang="en-US" sz="2000" b="1" spc="300">
                <a:solidFill>
                  <a:srgbClr val="9CC2F0"/>
                </a:solidFill>
                <a:uFillTx/>
                <a:latin typeface="Arial" panose="020B0604020202020204" pitchFamily="34" charset="0"/>
                <a:ea typeface="微软雅黑" panose="020B0503020204020204" pitchFamily="34" charset="-122"/>
                <a:cs typeface="+mj-cs"/>
              </a:rPr>
              <a:t>安装</a:t>
            </a:r>
            <a:r>
              <a:rPr lang="en-US" altLang="zh-CN" sz="2000" b="1" spc="300">
                <a:solidFill>
                  <a:srgbClr val="9CC2F0"/>
                </a:solidFill>
                <a:uFillTx/>
                <a:latin typeface="Arial" panose="020B0604020202020204" pitchFamily="34" charset="0"/>
                <a:ea typeface="微软雅黑" panose="020B0503020204020204" pitchFamily="34" charset="-122"/>
                <a:cs typeface="+mj-cs"/>
              </a:rPr>
              <a:t>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5.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系统基础入门</a:t>
            </a:r>
            <a:endParaRPr lang="en-US" altLang="zh-CN" sz="2000">
              <a:solidFill>
                <a:schemeClr val="bg1"/>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4" end="4"/>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sym typeface="+mn-ea"/>
              </a:rPr>
              <a:t>5. Ubuntu</a:t>
            </a:r>
            <a:r>
              <a:rPr lang="zh-CN" altLang="en-US" sz="2000">
                <a:solidFill>
                  <a:srgbClr val="9CC2F0"/>
                </a:solidFill>
                <a:sym typeface="+mn-ea"/>
              </a:rPr>
              <a:t>系统基础入门</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64985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VMware</a:t>
            </a:r>
            <a:r>
              <a:rPr lang="zh-CN" altLang="en-US" sz="1400">
                <a:solidFill>
                  <a:schemeClr val="bg1"/>
                </a:solidFill>
                <a:sym typeface="+mn-ea"/>
              </a:rPr>
              <a:t>虚拟机基本设置</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Ubuntu</a:t>
            </a:r>
            <a:r>
              <a:rPr lang="zh-CN" altLang="en-US" sz="1400">
                <a:solidFill>
                  <a:schemeClr val="bg1"/>
                </a:solidFill>
                <a:sym typeface="+mn-ea"/>
              </a:rPr>
              <a:t>桌面环境熟悉</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基本命令入门</a:t>
            </a:r>
            <a:endParaRPr lang="zh-CN" altLang="en-US" sz="1400" b="0">
              <a:solidFill>
                <a:srgbClr val="FFFF00"/>
              </a:solidFill>
              <a:latin typeface="+mn-ea"/>
            </a:endParaRPr>
          </a:p>
        </p:txBody>
      </p:sp>
      <p:pic>
        <p:nvPicPr>
          <p:cNvPr id="5" name="图片 4" descr="捕获"/>
          <p:cNvPicPr>
            <a:picLocks noChangeAspect="1"/>
          </p:cNvPicPr>
          <p:nvPr/>
        </p:nvPicPr>
        <p:blipFill>
          <a:blip r:embed="rId4"/>
          <a:stretch>
            <a:fillRect/>
          </a:stretch>
        </p:blipFill>
        <p:spPr>
          <a:xfrm>
            <a:off x="3231515" y="1734185"/>
            <a:ext cx="8143875" cy="2591435"/>
          </a:xfrm>
          <a:prstGeom prst="rect">
            <a:avLst/>
          </a:prstGeom>
        </p:spPr>
      </p:pic>
    </p:spTree>
    <p:custDataLst>
      <p:tags r:id="rId5"/>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sym typeface="+mn-ea"/>
              </a:rPr>
              <a:t>5. Ubuntu</a:t>
            </a:r>
            <a:r>
              <a:rPr lang="zh-CN" altLang="en-US" sz="2000">
                <a:solidFill>
                  <a:srgbClr val="9CC2F0"/>
                </a:solidFill>
                <a:sym typeface="+mn-ea"/>
              </a:rPr>
              <a:t>系统基础入门</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64985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sym typeface="+mn-ea"/>
              </a:rPr>
              <a:t>VMware</a:t>
            </a:r>
            <a:r>
              <a:rPr lang="zh-CN" altLang="en-US" sz="1400">
                <a:solidFill>
                  <a:srgbClr val="FFFF00"/>
                </a:solidFill>
                <a:sym typeface="+mn-ea"/>
              </a:rPr>
              <a:t>虚拟机基本设置</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Ubuntu</a:t>
            </a:r>
            <a:r>
              <a:rPr lang="zh-CN" altLang="en-US" sz="1400">
                <a:solidFill>
                  <a:schemeClr val="bg1"/>
                </a:solidFill>
                <a:sym typeface="+mn-ea"/>
              </a:rPr>
              <a:t>桌面环境熟悉</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基本命令入门</a:t>
            </a:r>
            <a:endParaRPr lang="zh-CN" altLang="en-US" sz="1400" b="0">
              <a:solidFill>
                <a:srgbClr val="FFFF00"/>
              </a:solidFill>
              <a:latin typeface="+mn-ea"/>
            </a:endParaRPr>
          </a:p>
        </p:txBody>
      </p:sp>
      <p:sp>
        <p:nvSpPr>
          <p:cNvPr id="19" name="文本框 18"/>
          <p:cNvSpPr txBox="1"/>
          <p:nvPr/>
        </p:nvSpPr>
        <p:spPr>
          <a:xfrm>
            <a:off x="4488815" y="1506220"/>
            <a:ext cx="4085590" cy="1168400"/>
          </a:xfrm>
          <a:prstGeom prst="rect">
            <a:avLst/>
          </a:prstGeom>
          <a:noFill/>
        </p:spPr>
        <p:txBody>
          <a:bodyPr wrap="square" rtlCol="0" anchor="t">
            <a:spAutoFit/>
          </a:bodyPr>
          <a:p>
            <a:pPr marL="285750" indent="-285750" algn="l">
              <a:buFont typeface="Wingdings" panose="05000000000000000000" charset="0"/>
              <a:buChar char="ü"/>
            </a:pPr>
            <a:r>
              <a:rPr lang="en-US" altLang="zh-CN" sz="1400">
                <a:solidFill>
                  <a:schemeClr val="bg1"/>
                </a:solidFill>
                <a:sym typeface="+mn-ea"/>
              </a:rPr>
              <a:t>1.</a:t>
            </a:r>
            <a:r>
              <a:rPr lang="zh-CN" altLang="en-US" sz="1400">
                <a:solidFill>
                  <a:schemeClr val="bg1"/>
                </a:solidFill>
                <a:sym typeface="+mn-ea"/>
              </a:rPr>
              <a:t>存储快照</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2.</a:t>
            </a:r>
            <a:r>
              <a:rPr lang="zh-CN" altLang="en-US" sz="1400">
                <a:solidFill>
                  <a:schemeClr val="bg1"/>
                </a:solidFill>
                <a:sym typeface="+mn-ea"/>
              </a:rPr>
              <a:t>软件源服务器设置</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3.</a:t>
            </a:r>
            <a:r>
              <a:rPr lang="zh-CN" altLang="en-US" sz="1400">
                <a:solidFill>
                  <a:schemeClr val="bg1"/>
                </a:solidFill>
                <a:sym typeface="+mn-ea"/>
              </a:rPr>
              <a:t>虚拟机连网方式设置</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4.SSH</a:t>
            </a:r>
            <a:r>
              <a:rPr lang="zh-CN" altLang="en-US" sz="1400">
                <a:solidFill>
                  <a:schemeClr val="bg1"/>
                </a:solidFill>
                <a:sym typeface="+mn-ea"/>
              </a:rPr>
              <a:t>服务开启</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5.</a:t>
            </a:r>
            <a:r>
              <a:rPr lang="zh-CN" altLang="en-US" sz="1400">
                <a:solidFill>
                  <a:schemeClr val="bg1"/>
                </a:solidFill>
                <a:sym typeface="+mn-ea"/>
              </a:rPr>
              <a:t>文件共享</a:t>
            </a:r>
            <a:endParaRPr lang="en-US" altLang="zh-CN" sz="1400">
              <a:solidFill>
                <a:srgbClr val="FF0000"/>
              </a:solidFill>
              <a:sym typeface="+mn-ea"/>
            </a:endParaRPr>
          </a:p>
        </p:txBody>
      </p:sp>
      <p:sp>
        <p:nvSpPr>
          <p:cNvPr id="2" name="右箭头 1"/>
          <p:cNvSpPr/>
          <p:nvPr/>
        </p:nvSpPr>
        <p:spPr>
          <a:xfrm>
            <a:off x="3176270" y="1732280"/>
            <a:ext cx="608330" cy="18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sym typeface="+mn-ea"/>
              </a:rPr>
              <a:t>5. Ubuntu</a:t>
            </a:r>
            <a:r>
              <a:rPr lang="zh-CN" altLang="en-US" sz="2000">
                <a:solidFill>
                  <a:srgbClr val="9CC2F0"/>
                </a:solidFill>
                <a:sym typeface="+mn-ea"/>
              </a:rPr>
              <a:t>系统基础入门</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64985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VMware</a:t>
            </a:r>
            <a:r>
              <a:rPr lang="zh-CN" altLang="en-US" sz="1400">
                <a:solidFill>
                  <a:schemeClr val="bg1"/>
                </a:solidFill>
                <a:sym typeface="+mn-ea"/>
              </a:rPr>
              <a:t>虚拟机基本设置</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rgbClr val="FFFF00"/>
                </a:solidFill>
                <a:sym typeface="+mn-ea"/>
              </a:rPr>
              <a:t>Ubuntu</a:t>
            </a:r>
            <a:r>
              <a:rPr lang="zh-CN" altLang="en-US" sz="1400">
                <a:solidFill>
                  <a:srgbClr val="FFFF00"/>
                </a:solidFill>
                <a:sym typeface="+mn-ea"/>
              </a:rPr>
              <a:t>桌面环境熟悉</a:t>
            </a:r>
            <a:endParaRPr lang="zh-CN" altLang="en-US" sz="1400">
              <a:solidFill>
                <a:srgbClr val="FFFF00"/>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Linux</a:t>
            </a:r>
            <a:r>
              <a:rPr lang="zh-CN" altLang="en-US" sz="1400">
                <a:solidFill>
                  <a:schemeClr val="bg1"/>
                </a:solidFill>
                <a:sym typeface="+mn-ea"/>
              </a:rPr>
              <a:t>基本命令入门</a:t>
            </a:r>
            <a:endParaRPr lang="zh-CN" altLang="en-US" sz="1400" b="0">
              <a:solidFill>
                <a:srgbClr val="FFFF00"/>
              </a:solidFill>
              <a:latin typeface="+mn-ea"/>
            </a:endParaRPr>
          </a:p>
        </p:txBody>
      </p:sp>
      <p:sp>
        <p:nvSpPr>
          <p:cNvPr id="2" name="右箭头 1"/>
          <p:cNvSpPr/>
          <p:nvPr/>
        </p:nvSpPr>
        <p:spPr>
          <a:xfrm>
            <a:off x="2928620" y="2179955"/>
            <a:ext cx="608330" cy="18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3834765" y="1894840"/>
            <a:ext cx="4085590" cy="737235"/>
          </a:xfrm>
          <a:prstGeom prst="rect">
            <a:avLst/>
          </a:prstGeom>
          <a:noFill/>
        </p:spPr>
        <p:txBody>
          <a:bodyPr wrap="square" rtlCol="0" anchor="t">
            <a:spAutoFit/>
          </a:bodyPr>
          <a:p>
            <a:pPr marL="285750" indent="-285750" algn="l">
              <a:buFont typeface="Wingdings" panose="05000000000000000000" charset="0"/>
              <a:buChar char="ü"/>
            </a:pPr>
            <a:r>
              <a:rPr lang="en-US" altLang="zh-CN" sz="1400">
                <a:solidFill>
                  <a:schemeClr val="bg1"/>
                </a:solidFill>
                <a:sym typeface="+mn-ea"/>
              </a:rPr>
              <a:t>1.</a:t>
            </a:r>
            <a:r>
              <a:rPr lang="zh-CN" altLang="en-US" sz="1400">
                <a:solidFill>
                  <a:schemeClr val="bg1"/>
                </a:solidFill>
                <a:sym typeface="+mn-ea"/>
              </a:rPr>
              <a:t>菜单</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2.</a:t>
            </a:r>
            <a:r>
              <a:rPr lang="zh-CN" altLang="en-US" sz="1400">
                <a:solidFill>
                  <a:schemeClr val="bg1"/>
                </a:solidFill>
                <a:sym typeface="+mn-ea"/>
              </a:rPr>
              <a:t>常用软件</a:t>
            </a:r>
            <a:endParaRPr lang="zh-CN" altLang="en-US" sz="1400">
              <a:solidFill>
                <a:schemeClr val="bg1"/>
              </a:solidFill>
              <a:sym typeface="+mn-ea"/>
            </a:endParaRPr>
          </a:p>
          <a:p>
            <a:pPr marL="285750" indent="-285750" algn="l">
              <a:buFont typeface="Wingdings" panose="05000000000000000000" charset="0"/>
              <a:buChar char="ü"/>
            </a:pPr>
            <a:r>
              <a:rPr lang="en-US" altLang="zh-CN" sz="1400">
                <a:solidFill>
                  <a:schemeClr val="bg1"/>
                </a:solidFill>
                <a:sym typeface="+mn-ea"/>
              </a:rPr>
              <a:t>3.</a:t>
            </a:r>
            <a:r>
              <a:rPr lang="zh-CN" altLang="en-US" sz="1400">
                <a:solidFill>
                  <a:schemeClr val="bg1"/>
                </a:solidFill>
                <a:sym typeface="+mn-ea"/>
              </a:rPr>
              <a:t>常用设置</a:t>
            </a:r>
            <a:endParaRPr lang="en-US" altLang="zh-CN" sz="1400">
              <a:solidFill>
                <a:srgbClr val="FF0000"/>
              </a:solidFill>
              <a:sym typeface="+mn-ea"/>
            </a:endParaRPr>
          </a:p>
        </p:txBody>
      </p:sp>
    </p:spTree>
    <p:custDataLst>
      <p:tags r:id="rId4"/>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sym typeface="+mn-ea"/>
              </a:rPr>
              <a:t>5. Ubuntu</a:t>
            </a:r>
            <a:r>
              <a:rPr lang="zh-CN" altLang="en-US" sz="2000">
                <a:solidFill>
                  <a:srgbClr val="9CC2F0"/>
                </a:solidFill>
                <a:sym typeface="+mn-ea"/>
              </a:rPr>
              <a:t>系统基础入门</a:t>
            </a:r>
            <a:endParaRPr lang="zh-CN" altLang="en-US" sz="2000">
              <a:solidFill>
                <a:srgbClr val="9CC2F0"/>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6" name="文本框 15"/>
          <p:cNvSpPr txBox="1"/>
          <p:nvPr/>
        </p:nvSpPr>
        <p:spPr>
          <a:xfrm>
            <a:off x="526415" y="1506220"/>
            <a:ext cx="264985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sym typeface="+mn-ea"/>
              </a:rPr>
              <a:t>VMware</a:t>
            </a:r>
            <a:r>
              <a:rPr lang="zh-CN" altLang="en-US" sz="1400">
                <a:solidFill>
                  <a:schemeClr val="bg1"/>
                </a:solidFill>
                <a:sym typeface="+mn-ea"/>
              </a:rPr>
              <a:t>虚拟机基本设置</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chemeClr val="bg1"/>
                </a:solidFill>
                <a:sym typeface="+mn-ea"/>
              </a:rPr>
              <a:t>Ubuntu</a:t>
            </a:r>
            <a:r>
              <a:rPr lang="zh-CN" altLang="en-US" sz="1400">
                <a:solidFill>
                  <a:schemeClr val="bg1"/>
                </a:solidFill>
                <a:sym typeface="+mn-ea"/>
              </a:rPr>
              <a:t>桌面环境熟悉</a:t>
            </a:r>
            <a:endParaRPr lang="zh-CN" altLang="en-US" sz="1400">
              <a:solidFill>
                <a:schemeClr val="bg1"/>
              </a:solidFill>
              <a:sym typeface="+mn-ea"/>
            </a:endParaRPr>
          </a:p>
          <a:p>
            <a:pPr marL="285750" indent="-285750">
              <a:lnSpc>
                <a:spcPct val="200000"/>
              </a:lnSpc>
              <a:buFont typeface="Wingdings" panose="05000000000000000000" charset="0"/>
              <a:buChar char="n"/>
            </a:pPr>
            <a:r>
              <a:rPr lang="en-US" altLang="zh-CN" sz="1400">
                <a:solidFill>
                  <a:srgbClr val="FFFF00"/>
                </a:solidFill>
                <a:sym typeface="+mn-ea"/>
              </a:rPr>
              <a:t>Linux</a:t>
            </a:r>
            <a:r>
              <a:rPr lang="zh-CN" altLang="en-US" sz="1400">
                <a:solidFill>
                  <a:srgbClr val="FFFF00"/>
                </a:solidFill>
                <a:sym typeface="+mn-ea"/>
              </a:rPr>
              <a:t>基本命令入门</a:t>
            </a:r>
            <a:endParaRPr lang="zh-CN" altLang="en-US" sz="1400" b="0">
              <a:solidFill>
                <a:srgbClr val="FFFF00"/>
              </a:solidFill>
              <a:latin typeface="+mn-ea"/>
              <a:sym typeface="+mn-ea"/>
            </a:endParaRPr>
          </a:p>
        </p:txBody>
      </p:sp>
      <p:sp>
        <p:nvSpPr>
          <p:cNvPr id="2" name="右箭头 1"/>
          <p:cNvSpPr/>
          <p:nvPr/>
        </p:nvSpPr>
        <p:spPr>
          <a:xfrm>
            <a:off x="2715895" y="2600960"/>
            <a:ext cx="608330" cy="18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488690" y="2432685"/>
            <a:ext cx="4085590" cy="2676525"/>
          </a:xfrm>
          <a:prstGeom prst="rect">
            <a:avLst/>
          </a:prstGeom>
          <a:noFill/>
        </p:spPr>
        <p:txBody>
          <a:bodyPr wrap="square" rtlCol="0" anchor="t">
            <a:spAutoFit/>
          </a:bodyPr>
          <a:p>
            <a:pPr marL="285750" indent="-285750" algn="l">
              <a:buFont typeface="Wingdings" panose="05000000000000000000" charset="0"/>
              <a:buChar char="ü"/>
            </a:pPr>
            <a:r>
              <a:rPr lang="en-US" altLang="zh-CN" sz="1400">
                <a:solidFill>
                  <a:srgbClr val="FF0000"/>
                </a:solidFill>
                <a:sym typeface="+mn-ea"/>
              </a:rPr>
              <a:t>0.</a:t>
            </a:r>
            <a:r>
              <a:rPr lang="zh-CN" altLang="en-US" sz="1400">
                <a:solidFill>
                  <a:srgbClr val="FF0000"/>
                </a:solidFill>
                <a:sym typeface="+mn-ea"/>
              </a:rPr>
              <a:t>超级用户</a:t>
            </a:r>
            <a:r>
              <a:rPr lang="en-US" altLang="zh-CN" sz="1400">
                <a:solidFill>
                  <a:srgbClr val="FF0000"/>
                </a:solidFill>
                <a:sym typeface="+mn-ea"/>
              </a:rPr>
              <a:t>root</a:t>
            </a:r>
            <a:r>
              <a:rPr lang="zh-CN" altLang="en-US" sz="1400">
                <a:solidFill>
                  <a:srgbClr val="FF0000"/>
                </a:solidFill>
                <a:sym typeface="+mn-ea"/>
              </a:rPr>
              <a:t>初始密码设置</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1.</a:t>
            </a:r>
            <a:r>
              <a:rPr lang="zh-CN" altLang="en-US" sz="1400">
                <a:solidFill>
                  <a:srgbClr val="FF0000"/>
                </a:solidFill>
                <a:sym typeface="+mn-ea"/>
              </a:rPr>
              <a:t>打开终端命令行</a:t>
            </a:r>
            <a:endParaRPr lang="zh-CN" altLang="en-US"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2.常用快捷键</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3.终端命令行中一些常用符号了解</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4.关机与重启命令</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5.目录与文件相关命令</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6.文件权限</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7.文件查找</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8.网络相关命令</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9.系统软件安装与软件运行方法</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10.文本编辑器vim使用</a:t>
            </a:r>
            <a:endParaRPr lang="en-US" altLang="zh-CN" sz="1400">
              <a:solidFill>
                <a:srgbClr val="FF0000"/>
              </a:solidFill>
              <a:sym typeface="+mn-ea"/>
            </a:endParaRPr>
          </a:p>
          <a:p>
            <a:pPr marL="285750" indent="-285750" algn="l">
              <a:buFont typeface="Wingdings" panose="05000000000000000000" charset="0"/>
              <a:buChar char="ü"/>
            </a:pPr>
            <a:r>
              <a:rPr lang="en-US" altLang="zh-CN" sz="1400">
                <a:solidFill>
                  <a:srgbClr val="FF0000"/>
                </a:solidFill>
                <a:sym typeface="+mn-ea"/>
              </a:rPr>
              <a:t>11.关于Linux命令行知识的学习方法建议</a:t>
            </a:r>
            <a:endParaRPr lang="en-US" altLang="zh-CN" sz="1400">
              <a:solidFill>
                <a:srgbClr val="FF0000"/>
              </a:solidFill>
              <a:sym typeface="+mn-ea"/>
            </a:endParaRPr>
          </a:p>
        </p:txBody>
      </p:sp>
    </p:spTree>
    <p:custDataLst>
      <p:tags r:id="rId4"/>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Tree>
    <p:custDataLst>
      <p:tags r:id="rId3"/>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099310" y="3736340"/>
            <a:ext cx="3545840" cy="496570"/>
          </a:xfrm>
        </p:spPr>
        <p:txBody>
          <a:bodyPr>
            <a:noAutofit/>
          </a:bodyPr>
          <a:p>
            <a:pPr algn="l"/>
            <a:r>
              <a:rPr lang="zh-CN" altLang="en-US" sz="2000">
                <a:solidFill>
                  <a:srgbClr val="9CC2F0"/>
                </a:solidFill>
              </a:rPr>
              <a:t>工具软件</a:t>
            </a:r>
            <a:endParaRPr lang="zh-CN" altLang="en-US" sz="2000">
              <a:solidFill>
                <a:srgbClr val="9CC2F0"/>
              </a:solidFill>
            </a:endParaRPr>
          </a:p>
        </p:txBody>
      </p:sp>
      <p:sp>
        <p:nvSpPr>
          <p:cNvPr id="9" name="文本框 8"/>
          <p:cNvSpPr txBox="1"/>
          <p:nvPr/>
        </p:nvSpPr>
        <p:spPr>
          <a:xfrm>
            <a:off x="2917825" y="4232910"/>
            <a:ext cx="7345680" cy="1383665"/>
          </a:xfrm>
          <a:prstGeom prst="rect">
            <a:avLst/>
          </a:prstGeom>
          <a:noFill/>
          <a:ln w="6350">
            <a:noFill/>
            <a:prstDash val="solid"/>
          </a:ln>
        </p:spPr>
        <p:txBody>
          <a:bodyPr wrap="square" rtlCol="0">
            <a:spAutoFit/>
          </a:bodyPr>
          <a:p>
            <a:pPr marL="285750" indent="-285750" algn="l">
              <a:lnSpc>
                <a:spcPct val="200000"/>
              </a:lnSpc>
              <a:buFont typeface="Wingdings" panose="05000000000000000000" charset="0"/>
              <a:buChar char="n"/>
            </a:pPr>
            <a:r>
              <a:rPr lang="zh-CN" altLang="en-US" sz="1400">
                <a:solidFill>
                  <a:srgbClr val="FFFF00"/>
                </a:solidFill>
              </a:rPr>
              <a:t>硬盘格式化工具：</a:t>
            </a:r>
            <a:r>
              <a:rPr lang="en-US" altLang="zh-CN" sz="1400">
                <a:solidFill>
                  <a:srgbClr val="FFFF00"/>
                </a:solidFill>
              </a:rPr>
              <a:t>          DiskGenius</a:t>
            </a:r>
            <a:endParaRPr lang="en-US" sz="1400">
              <a:solidFill>
                <a:srgbClr val="FFFF00"/>
              </a:solidFill>
              <a:latin typeface="+mn-ea"/>
              <a:cs typeface="+mn-ea"/>
              <a:sym typeface="+mn-ea"/>
            </a:endParaRPr>
          </a:p>
          <a:p>
            <a:pPr marL="285750" indent="-285750" algn="l">
              <a:lnSpc>
                <a:spcPct val="200000"/>
              </a:lnSpc>
              <a:buFont typeface="Wingdings" panose="05000000000000000000" charset="0"/>
              <a:buChar char="n"/>
            </a:pPr>
            <a:r>
              <a:rPr lang="zh-CN" altLang="en-US" sz="1400">
                <a:solidFill>
                  <a:srgbClr val="FFFF00"/>
                </a:solidFill>
                <a:latin typeface="+mn-ea"/>
                <a:cs typeface="+mn-ea"/>
                <a:sym typeface="+mn-ea"/>
              </a:rPr>
              <a:t>启动</a:t>
            </a:r>
            <a:r>
              <a:rPr lang="en-US" altLang="zh-CN" sz="1400">
                <a:solidFill>
                  <a:srgbClr val="FFFF00"/>
                </a:solidFill>
                <a:latin typeface="+mn-ea"/>
                <a:cs typeface="+mn-ea"/>
                <a:sym typeface="+mn-ea"/>
              </a:rPr>
              <a:t>U</a:t>
            </a:r>
            <a:r>
              <a:rPr lang="zh-CN" altLang="en-US" sz="1400">
                <a:solidFill>
                  <a:srgbClr val="FFFF00"/>
                </a:solidFill>
                <a:latin typeface="+mn-ea"/>
                <a:cs typeface="+mn-ea"/>
                <a:sym typeface="+mn-ea"/>
              </a:rPr>
              <a:t>盘制作工具：</a:t>
            </a:r>
            <a:r>
              <a:rPr lang="en-US" altLang="zh-CN" sz="1400">
                <a:solidFill>
                  <a:srgbClr val="FFFF00"/>
                </a:solidFill>
                <a:latin typeface="+mn-ea"/>
                <a:cs typeface="+mn-ea"/>
                <a:sym typeface="+mn-ea"/>
              </a:rPr>
              <a:t>       </a:t>
            </a:r>
            <a:r>
              <a:rPr lang="zh-CN" altLang="en-US" sz="1400">
                <a:solidFill>
                  <a:srgbClr val="FFFF00"/>
                </a:solidFill>
                <a:sym typeface="+mn-ea"/>
              </a:rPr>
              <a:t>UltraISO</a:t>
            </a:r>
            <a:endParaRPr lang="en-US" altLang="zh-CN" sz="1400">
              <a:solidFill>
                <a:srgbClr val="FFFF00"/>
              </a:solidFill>
              <a:latin typeface="+mn-ea"/>
              <a:cs typeface="+mn-ea"/>
              <a:sym typeface="+mn-ea"/>
            </a:endParaRPr>
          </a:p>
          <a:p>
            <a:pPr marL="285750" indent="-285750" algn="l">
              <a:lnSpc>
                <a:spcPct val="200000"/>
              </a:lnSpc>
              <a:buFont typeface="Wingdings" panose="05000000000000000000" charset="0"/>
              <a:buChar char="n"/>
            </a:pPr>
            <a:r>
              <a:rPr lang="zh-CN" altLang="en-US" sz="1400">
                <a:solidFill>
                  <a:srgbClr val="FFFF00"/>
                </a:solidFill>
                <a:latin typeface="+mn-ea"/>
                <a:cs typeface="+mn-ea"/>
                <a:sym typeface="+mn-ea"/>
              </a:rPr>
              <a:t>文件传输工具：</a:t>
            </a:r>
            <a:r>
              <a:rPr lang="en-US" altLang="zh-CN" sz="1400">
                <a:solidFill>
                  <a:srgbClr val="FFFF00"/>
                </a:solidFill>
                <a:latin typeface="+mn-ea"/>
                <a:cs typeface="+mn-ea"/>
                <a:sym typeface="+mn-ea"/>
              </a:rPr>
              <a:t>             </a:t>
            </a:r>
            <a:r>
              <a:rPr lang="zh-CN" altLang="en-US" sz="1400">
                <a:solidFill>
                  <a:srgbClr val="FFFF00"/>
                </a:solidFill>
                <a:latin typeface="+mn-ea"/>
                <a:cs typeface="+mn-ea"/>
                <a:sym typeface="+mn-ea"/>
              </a:rPr>
              <a:t>FileZilla_3.59.0_win64-setup</a:t>
            </a:r>
            <a:r>
              <a:rPr lang="en-US" altLang="zh-CN" sz="1400">
                <a:solidFill>
                  <a:srgbClr val="FFFF00"/>
                </a:solidFill>
                <a:latin typeface="+mn-ea"/>
                <a:cs typeface="+mn-ea"/>
                <a:sym typeface="+mn-ea"/>
              </a:rPr>
              <a:t>.exe</a:t>
            </a:r>
            <a:endParaRPr lang="en-US" altLang="zh-CN" sz="1400">
              <a:solidFill>
                <a:srgbClr val="FFFF00"/>
              </a:solidFill>
              <a:latin typeface="+mn-ea"/>
              <a:cs typeface="+mn-ea"/>
              <a:sym typeface="+mn-ea"/>
            </a:endParaRPr>
          </a:p>
        </p:txBody>
      </p:sp>
      <p:sp>
        <p:nvSpPr>
          <p:cNvPr id="4" name="标题 14"/>
          <p:cNvSpPr>
            <a:spLocks noGrp="1"/>
          </p:cNvSpPr>
          <p:nvPr>
            <p:custDataLst>
              <p:tags r:id="rId3"/>
            </p:custDataLst>
          </p:nvPr>
        </p:nvSpPr>
        <p:spPr>
          <a:xfrm>
            <a:off x="2099310" y="881380"/>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rPr>
              <a:t>Ubuntu</a:t>
            </a:r>
            <a:r>
              <a:rPr lang="zh-CN" altLang="en-US" sz="2000">
                <a:solidFill>
                  <a:srgbClr val="9CC2F0"/>
                </a:solidFill>
              </a:rPr>
              <a:t>系统镜像</a:t>
            </a:r>
            <a:endParaRPr lang="zh-CN" altLang="en-US" sz="2000">
              <a:solidFill>
                <a:srgbClr val="9CC2F0"/>
              </a:solidFill>
            </a:endParaRPr>
          </a:p>
        </p:txBody>
      </p:sp>
      <p:sp>
        <p:nvSpPr>
          <p:cNvPr id="6" name="文本框 5"/>
          <p:cNvSpPr txBox="1"/>
          <p:nvPr/>
        </p:nvSpPr>
        <p:spPr>
          <a:xfrm>
            <a:off x="2917825" y="1311275"/>
            <a:ext cx="7345680" cy="521970"/>
          </a:xfrm>
          <a:prstGeom prst="rect">
            <a:avLst/>
          </a:prstGeom>
          <a:noFill/>
          <a:ln w="6350">
            <a:noFill/>
            <a:prstDash val="solid"/>
          </a:ln>
        </p:spPr>
        <p:txBody>
          <a:bodyPr wrap="square" rtlCol="0">
            <a:spAutoFit/>
          </a:bodyPr>
          <a:p>
            <a:pPr marL="285750" indent="-285750" algn="l">
              <a:lnSpc>
                <a:spcPct val="200000"/>
              </a:lnSpc>
              <a:buFont typeface="Wingdings" panose="05000000000000000000" charset="0"/>
              <a:buChar char="n"/>
            </a:pPr>
            <a:r>
              <a:rPr lang="en-US" altLang="en-US" sz="1400">
                <a:solidFill>
                  <a:srgbClr val="FFFF00"/>
                </a:solidFill>
                <a:latin typeface="+mn-ea"/>
                <a:cs typeface="+mn-ea"/>
                <a:sym typeface="+mn-ea"/>
              </a:rPr>
              <a:t>ubuntu-18.04.6-desktop-amd64.iso</a:t>
            </a:r>
            <a:endParaRPr lang="en-US" altLang="en-US" sz="1400">
              <a:solidFill>
                <a:srgbClr val="FFFF00"/>
              </a:solidFill>
              <a:latin typeface="+mn-ea"/>
              <a:cs typeface="+mn-ea"/>
              <a:sym typeface="+mn-ea"/>
            </a:endParaRPr>
          </a:p>
        </p:txBody>
      </p:sp>
      <p:sp>
        <p:nvSpPr>
          <p:cNvPr id="7" name="文本框 6"/>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8" name="文本框 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0" name="标题 14"/>
          <p:cNvSpPr>
            <a:spLocks noGrp="1"/>
          </p:cNvSpPr>
          <p:nvPr>
            <p:custDataLst>
              <p:tags r:id="rId5"/>
            </p:custDataLst>
          </p:nvPr>
        </p:nvSpPr>
        <p:spPr>
          <a:xfrm>
            <a:off x="2099310" y="201485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2000">
                <a:solidFill>
                  <a:srgbClr val="9CC2F0"/>
                </a:solidFill>
              </a:rPr>
              <a:t>虚拟机安装包</a:t>
            </a:r>
            <a:endParaRPr lang="en-US" altLang="zh-CN" sz="2000">
              <a:solidFill>
                <a:srgbClr val="9CC2F0"/>
              </a:solidFill>
            </a:endParaRPr>
          </a:p>
        </p:txBody>
      </p:sp>
      <p:sp>
        <p:nvSpPr>
          <p:cNvPr id="11" name="文本框 10"/>
          <p:cNvSpPr txBox="1"/>
          <p:nvPr/>
        </p:nvSpPr>
        <p:spPr>
          <a:xfrm>
            <a:off x="2917825" y="2444750"/>
            <a:ext cx="7345680" cy="953135"/>
          </a:xfrm>
          <a:prstGeom prst="rect">
            <a:avLst/>
          </a:prstGeom>
          <a:noFill/>
          <a:ln w="6350">
            <a:noFill/>
            <a:prstDash val="solid"/>
          </a:ln>
        </p:spPr>
        <p:txBody>
          <a:bodyPr wrap="square" rtlCol="0">
            <a:spAutoFit/>
          </a:bodyPr>
          <a:p>
            <a:pPr marL="285750" indent="-285750" algn="l">
              <a:lnSpc>
                <a:spcPct val="200000"/>
              </a:lnSpc>
              <a:buFont typeface="Wingdings" panose="05000000000000000000" charset="0"/>
              <a:buChar char="n"/>
            </a:pPr>
            <a:r>
              <a:rPr lang="en-US" altLang="en-US" sz="1400">
                <a:solidFill>
                  <a:srgbClr val="FFFF00"/>
                </a:solidFill>
                <a:latin typeface="+mn-ea"/>
                <a:cs typeface="+mn-ea"/>
                <a:sym typeface="+mn-ea"/>
              </a:rPr>
              <a:t>vmware-workstation-full-16.2.3-19376536.exe</a:t>
            </a:r>
            <a:endParaRPr lang="en-US" altLang="en-US" sz="1400">
              <a:solidFill>
                <a:srgbClr val="FFFF00"/>
              </a:solidFill>
              <a:latin typeface="+mn-ea"/>
              <a:cs typeface="+mn-ea"/>
              <a:sym typeface="+mn-ea"/>
            </a:endParaRPr>
          </a:p>
          <a:p>
            <a:pPr marL="285750" indent="-285750" algn="l">
              <a:lnSpc>
                <a:spcPct val="200000"/>
              </a:lnSpc>
              <a:buFont typeface="Wingdings" panose="05000000000000000000" charset="0"/>
              <a:buChar char="n"/>
            </a:pPr>
            <a:r>
              <a:rPr lang="en-US" altLang="en-US" sz="1400">
                <a:solidFill>
                  <a:srgbClr val="FFFF00"/>
                </a:solidFill>
                <a:latin typeface="+mn-ea"/>
                <a:cs typeface="+mn-ea"/>
                <a:sym typeface="+mn-ea"/>
              </a:rPr>
              <a:t>VirtualBox-6.1.34-150636-Win.exe</a:t>
            </a:r>
            <a:endParaRPr lang="en-US" altLang="en-US" sz="1400">
              <a:solidFill>
                <a:srgbClr val="FFFF00"/>
              </a:solidFill>
              <a:latin typeface="+mn-ea"/>
              <a:cs typeface="+mn-ea"/>
              <a:sym typeface="+mn-ea"/>
            </a:endParaRPr>
          </a:p>
        </p:txBody>
      </p:sp>
    </p:spTree>
    <p:custDataLst>
      <p:tags r:id="rId6"/>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5" name="标题 4"/>
          <p:cNvSpPr>
            <a:spLocks noGrp="1"/>
          </p:cNvSpPr>
          <p:nvPr>
            <p:ph type="ctrTitle"/>
            <p:custDataLst>
              <p:tags r:id="rId2"/>
            </p:custDataLst>
          </p:nvPr>
        </p:nvSpPr>
        <p:spPr>
          <a:xfrm>
            <a:off x="481330" y="734695"/>
            <a:ext cx="1900555" cy="580390"/>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7" name="文本框 6"/>
          <p:cNvSpPr txBox="1"/>
          <p:nvPr/>
        </p:nvSpPr>
        <p:spPr>
          <a:xfrm>
            <a:off x="2552065" y="1324610"/>
            <a:ext cx="4288155" cy="3169285"/>
          </a:xfrm>
          <a:prstGeom prst="rect">
            <a:avLst/>
          </a:prstGeom>
          <a:noFill/>
        </p:spPr>
        <p:txBody>
          <a:bodyPr wrap="square" rtlCol="0">
            <a:spAutoFit/>
          </a:bodyPr>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操作系统概念</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2. Linux</a:t>
            </a:r>
            <a:r>
              <a:rPr lang="zh-CN" altLang="en-US" sz="2000" b="1" spc="300">
                <a:solidFill>
                  <a:srgbClr val="9CC2F0"/>
                </a:solidFill>
                <a:uFillTx/>
                <a:latin typeface="Arial" panose="020B0604020202020204" pitchFamily="34" charset="0"/>
                <a:ea typeface="微软雅黑" panose="020B0503020204020204" pitchFamily="34" charset="-122"/>
                <a:cs typeface="+mj-cs"/>
              </a:rPr>
              <a:t>操作系统</a:t>
            </a:r>
            <a:endParaRPr lang="zh-CN" altLang="en-US" sz="2000">
              <a:solidFill>
                <a:schemeClr val="bg1"/>
              </a:solidFill>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3.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发行版</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4. </a:t>
            </a:r>
            <a:r>
              <a:rPr lang="zh-CN" altLang="en-US" sz="2000" b="1" spc="300">
                <a:solidFill>
                  <a:srgbClr val="9CC2F0"/>
                </a:solidFill>
                <a:uFillTx/>
                <a:latin typeface="Arial" panose="020B0604020202020204" pitchFamily="34" charset="0"/>
                <a:ea typeface="微软雅黑" panose="020B0503020204020204" pitchFamily="34" charset="-122"/>
                <a:cs typeface="+mj-cs"/>
              </a:rPr>
              <a:t>安装</a:t>
            </a:r>
            <a:r>
              <a:rPr lang="en-US" altLang="zh-CN" sz="2000" b="1" spc="300">
                <a:solidFill>
                  <a:srgbClr val="9CC2F0"/>
                </a:solidFill>
                <a:uFillTx/>
                <a:latin typeface="Arial" panose="020B0604020202020204" pitchFamily="34" charset="0"/>
                <a:ea typeface="微软雅黑" panose="020B0503020204020204" pitchFamily="34" charset="-122"/>
                <a:cs typeface="+mj-cs"/>
              </a:rPr>
              <a:t>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rPr>
              <a:t>5. Ubuntu</a:t>
            </a:r>
            <a:r>
              <a:rPr lang="zh-CN" altLang="en-US" sz="2000" b="1" spc="300">
                <a:solidFill>
                  <a:srgbClr val="9CC2F0"/>
                </a:solidFill>
                <a:uFillTx/>
                <a:latin typeface="Arial" panose="020B0604020202020204" pitchFamily="34" charset="0"/>
                <a:ea typeface="微软雅黑" panose="020B0503020204020204" pitchFamily="34" charset="-122"/>
                <a:cs typeface="+mj-cs"/>
              </a:rPr>
              <a:t>系统基础入门</a:t>
            </a:r>
            <a:endParaRPr lang="zh-CN" altLang="en-US" sz="2000">
              <a:solidFill>
                <a:schemeClr val="bg1"/>
              </a:solidFill>
            </a:endParaRPr>
          </a:p>
        </p:txBody>
      </p:sp>
      <p:sp>
        <p:nvSpPr>
          <p:cNvPr id="2" name="文本框 1"/>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6"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文本框 2"/>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efb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8" name="标题 7"/>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9"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计算机组成原理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graphicFrame>
        <p:nvGraphicFramePr>
          <p:cNvPr id="7" name="表格 6"/>
          <p:cNvGraphicFramePr/>
          <p:nvPr>
            <p:custDataLst>
              <p:tags r:id="rId3"/>
            </p:custDataLst>
          </p:nvPr>
        </p:nvGraphicFramePr>
        <p:xfrm>
          <a:off x="3271520" y="2459990"/>
          <a:ext cx="7188200" cy="2270760"/>
        </p:xfrm>
        <a:graphic>
          <a:graphicData uri="http://schemas.openxmlformats.org/drawingml/2006/table">
            <a:tbl>
              <a:tblPr firstRow="1" bandRow="1">
                <a:tableStyleId>{5C22544A-7EE6-4342-B048-85BDC9FD1C3A}</a:tableStyleId>
              </a:tblPr>
              <a:tblGrid>
                <a:gridCol w="1729740"/>
                <a:gridCol w="5458460"/>
              </a:tblGrid>
              <a:tr h="160020">
                <a:tc>
                  <a:txBody>
                    <a:bodyPr/>
                    <a:p>
                      <a:pPr algn="ctr" fontAlgn="ctr">
                        <a:buNone/>
                      </a:pPr>
                      <a:r>
                        <a:rPr lang="zh-CN" altLang="en-US" b="0">
                          <a:solidFill>
                            <a:schemeClr val="tx1"/>
                          </a:solidFill>
                        </a:rPr>
                        <a:t>逻辑门</a:t>
                      </a:r>
                      <a:endParaRPr lang="zh-CN" altLang="en-US" b="0">
                        <a:solidFill>
                          <a:schemeClr val="tx1"/>
                        </a:solidFill>
                      </a:endParaRPr>
                    </a:p>
                  </a:txBody>
                  <a:tcPr anchor="ctr" anchorCtr="0">
                    <a:solidFill>
                      <a:schemeClr val="accent2"/>
                    </a:solidFill>
                  </a:tcPr>
                </a:tc>
                <a:tc>
                  <a:txBody>
                    <a:bodyPr/>
                    <a:p>
                      <a:pPr algn="ctr">
                        <a:buNone/>
                      </a:pPr>
                      <a:r>
                        <a:rPr lang="zh-CN" altLang="en-US" b="0">
                          <a:solidFill>
                            <a:schemeClr val="tx1"/>
                          </a:solidFill>
                        </a:rPr>
                        <a:t>与、或、非、与非、或非、异或</a:t>
                      </a:r>
                      <a:endParaRPr lang="zh-CN" altLang="en-US" b="0">
                        <a:solidFill>
                          <a:schemeClr val="tx1"/>
                        </a:solidFill>
                      </a:endParaRPr>
                    </a:p>
                  </a:txBody>
                  <a:tcPr anchor="ctr" anchorCtr="0">
                    <a:solidFill>
                      <a:schemeClr val="accent2"/>
                    </a:solidFill>
                  </a:tcPr>
                </a:tc>
              </a:tr>
              <a:tr h="381000">
                <a:tc>
                  <a:txBody>
                    <a:bodyPr/>
                    <a:p>
                      <a:pPr algn="ctr">
                        <a:buNone/>
                      </a:pPr>
                      <a:r>
                        <a:rPr lang="zh-CN" sz="1800">
                          <a:solidFill>
                            <a:schemeClr val="tx1"/>
                          </a:solidFill>
                          <a:latin typeface="+mn-ea"/>
                          <a:sym typeface="+mn-ea"/>
                        </a:rPr>
                        <a:t>数字电路</a:t>
                      </a:r>
                      <a:endParaRPr lang="zh-CN" altLang="en-US" sz="1800">
                        <a:solidFill>
                          <a:schemeClr val="tx1"/>
                        </a:solidFill>
                        <a:latin typeface="+mn-ea"/>
                        <a:sym typeface="+mn-ea"/>
                      </a:endParaRPr>
                    </a:p>
                  </a:txBody>
                  <a:tcPr>
                    <a:solidFill>
                      <a:schemeClr val="accent1"/>
                    </a:solidFill>
                  </a:tcPr>
                </a:tc>
                <a:tc>
                  <a:txBody>
                    <a:bodyPr/>
                    <a:p>
                      <a:pPr algn="ctr">
                        <a:buNone/>
                      </a:pPr>
                      <a:r>
                        <a:rPr lang="zh-CN" altLang="en-US"/>
                        <a:t>加法器、译码器、寄存器</a:t>
                      </a:r>
                      <a:endParaRPr lang="zh-CN" altLang="en-US"/>
                    </a:p>
                  </a:txBody>
                  <a:tcPr>
                    <a:solidFill>
                      <a:schemeClr val="accent1"/>
                    </a:solidFill>
                  </a:tcPr>
                </a:tc>
              </a:tr>
              <a:tr h="381000">
                <a:tc>
                  <a:txBody>
                    <a:bodyPr/>
                    <a:p>
                      <a:pPr algn="ctr">
                        <a:buNone/>
                      </a:pPr>
                      <a:r>
                        <a:rPr lang="zh-CN" altLang="en-US"/>
                        <a:t>芯片集成</a:t>
                      </a:r>
                      <a:endParaRPr lang="zh-CN" altLang="en-US"/>
                    </a:p>
                  </a:txBody>
                  <a:tcPr/>
                </a:tc>
                <a:tc>
                  <a:txBody>
                    <a:bodyPr/>
                    <a:p>
                      <a:pPr>
                        <a:buNone/>
                      </a:pPr>
                      <a:r>
                        <a:rPr lang="zh-CN" altLang="en-US"/>
                        <a:t>计数器、脉冲发生器、</a:t>
                      </a:r>
                      <a:r>
                        <a:rPr lang="en-US" altLang="zh-CN"/>
                        <a:t>DSP</a:t>
                      </a:r>
                      <a:r>
                        <a:rPr lang="zh-CN" altLang="en-US"/>
                        <a:t>、</a:t>
                      </a:r>
                      <a:r>
                        <a:rPr lang="en-US" altLang="zh-CN"/>
                        <a:t>MCU</a:t>
                      </a:r>
                      <a:r>
                        <a:rPr lang="zh-CN" altLang="en-US"/>
                        <a:t>、</a:t>
                      </a:r>
                      <a:r>
                        <a:rPr lang="en-US" altLang="zh-CN"/>
                        <a:t>CPU</a:t>
                      </a:r>
                      <a:r>
                        <a:rPr lang="zh-CN" altLang="en-US"/>
                        <a:t>、</a:t>
                      </a:r>
                      <a:r>
                        <a:rPr lang="en-US" altLang="zh-CN"/>
                        <a:t>GPU</a:t>
                      </a:r>
                      <a:endParaRPr lang="en-US" altLang="zh-CN"/>
                    </a:p>
                  </a:txBody>
                  <a:tcPr/>
                </a:tc>
              </a:tr>
              <a:tr h="381000">
                <a:tc>
                  <a:txBody>
                    <a:bodyPr/>
                    <a:p>
                      <a:pPr algn="ctr">
                        <a:buNone/>
                      </a:pPr>
                      <a:r>
                        <a:rPr lang="en-US" altLang="zh-CN"/>
                        <a:t>CPU</a:t>
                      </a:r>
                      <a:endParaRPr lang="en-US" altLang="zh-CN"/>
                    </a:p>
                  </a:txBody>
                  <a:tcPr/>
                </a:tc>
                <a:tc>
                  <a:txBody>
                    <a:bodyPr/>
                    <a:p>
                      <a:pPr>
                        <a:buNone/>
                      </a:pPr>
                      <a:r>
                        <a:rPr lang="zh-CN" altLang="en-US"/>
                        <a:t>复杂指令集（比如：</a:t>
                      </a:r>
                      <a:r>
                        <a:rPr lang="en-US" altLang="zh-CN"/>
                        <a:t>x86</a:t>
                      </a:r>
                      <a:r>
                        <a:rPr lang="zh-CN" altLang="en-US"/>
                        <a:t>）、精简指令集（比如</a:t>
                      </a:r>
                      <a:r>
                        <a:rPr lang="en-US" altLang="zh-CN"/>
                        <a:t>ARM</a:t>
                      </a:r>
                      <a:r>
                        <a:rPr lang="zh-CN" altLang="en-US"/>
                        <a:t>）</a:t>
                      </a:r>
                      <a:endParaRPr lang="zh-CN" altLang="en-US"/>
                    </a:p>
                  </a:txBody>
                  <a:tcPr/>
                </a:tc>
              </a:tr>
              <a:tr h="381000">
                <a:tc>
                  <a:txBody>
                    <a:bodyPr/>
                    <a:p>
                      <a:pPr algn="ctr">
                        <a:buNone/>
                      </a:pPr>
                      <a:r>
                        <a:rPr lang="zh-CN" altLang="en-US"/>
                        <a:t>总线</a:t>
                      </a:r>
                      <a:endParaRPr lang="zh-CN" altLang="en-US"/>
                    </a:p>
                  </a:txBody>
                  <a:tcPr/>
                </a:tc>
                <a:tc>
                  <a:txBody>
                    <a:bodyPr/>
                    <a:p>
                      <a:pPr algn="ctr">
                        <a:buNone/>
                      </a:pPr>
                      <a:r>
                        <a:rPr lang="zh-CN" altLang="en-US"/>
                        <a:t>连接</a:t>
                      </a:r>
                      <a:r>
                        <a:rPr lang="en-US" altLang="zh-CN"/>
                        <a:t>CPU</a:t>
                      </a:r>
                      <a:r>
                        <a:rPr lang="zh-CN" altLang="en-US"/>
                        <a:t>与外设</a:t>
                      </a:r>
                      <a:endParaRPr lang="zh-CN" altLang="en-US"/>
                    </a:p>
                  </a:txBody>
                  <a:tcPr/>
                </a:tc>
              </a:tr>
              <a:tr h="381000">
                <a:tc>
                  <a:txBody>
                    <a:bodyPr/>
                    <a:p>
                      <a:pPr algn="ctr">
                        <a:buNone/>
                      </a:pPr>
                      <a:r>
                        <a:rPr lang="zh-CN" altLang="en-US"/>
                        <a:t>程序运行原理</a:t>
                      </a:r>
                      <a:endParaRPr lang="zh-CN" altLang="en-US"/>
                    </a:p>
                  </a:txBody>
                  <a:tcPr/>
                </a:tc>
                <a:tc>
                  <a:txBody>
                    <a:bodyPr/>
                    <a:p>
                      <a:pPr algn="ctr">
                        <a:buNone/>
                      </a:pPr>
                      <a:r>
                        <a:rPr lang="zh-CN" altLang="en-US"/>
                        <a:t>冯诺依曼体系</a:t>
                      </a:r>
                      <a:endParaRPr lang="zh-CN" altLang="en-US"/>
                    </a:p>
                  </a:txBody>
                  <a:tcPr/>
                </a:tc>
              </a:tr>
            </a:tbl>
          </a:graphicData>
        </a:graphic>
      </p:graphicFrame>
      <p:sp>
        <p:nvSpPr>
          <p:cNvPr id="11" name="直角上箭头 10"/>
          <p:cNvSpPr/>
          <p:nvPr/>
        </p:nvSpPr>
        <p:spPr>
          <a:xfrm flipV="1">
            <a:off x="2343785" y="1751330"/>
            <a:ext cx="4991735" cy="46101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par>
                                <p:cTn id="12" presetID="3"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883660" y="3168650"/>
            <a:ext cx="1255395" cy="1443990"/>
          </a:xfrm>
          <a:prstGeom prst="rect">
            <a:avLst/>
          </a:prstGeom>
        </p:spPr>
      </p:pic>
      <p:sp>
        <p:nvSpPr>
          <p:cNvPr id="5" name="文本框 4"/>
          <p:cNvSpPr txBox="1"/>
          <p:nvPr/>
        </p:nvSpPr>
        <p:spPr>
          <a:xfrm>
            <a:off x="3879850" y="2759075"/>
            <a:ext cx="1278890" cy="306705"/>
          </a:xfrm>
          <a:prstGeom prst="rect">
            <a:avLst/>
          </a:prstGeom>
          <a:noFill/>
        </p:spPr>
        <p:txBody>
          <a:bodyPr wrap="none" rtlCol="0">
            <a:spAutoFit/>
          </a:bodyPr>
          <a:p>
            <a:r>
              <a:rPr lang="zh-CN" altLang="en-US" sz="1400" b="1">
                <a:solidFill>
                  <a:schemeClr val="bg1"/>
                </a:solidFill>
              </a:rPr>
              <a:t>与门（</a:t>
            </a:r>
            <a:r>
              <a:rPr lang="en-US" altLang="zh-CN" sz="1400" b="1">
                <a:solidFill>
                  <a:schemeClr val="bg1"/>
                </a:solidFill>
              </a:rPr>
              <a:t>AND</a:t>
            </a:r>
            <a:r>
              <a:rPr lang="zh-CN" altLang="en-US" sz="1400" b="1">
                <a:solidFill>
                  <a:schemeClr val="bg1"/>
                </a:solidFill>
              </a:rPr>
              <a:t>）</a:t>
            </a:r>
            <a:endParaRPr lang="zh-CN" altLang="en-US" sz="1400" b="1">
              <a:solidFill>
                <a:schemeClr val="bg1"/>
              </a:solidFill>
            </a:endParaRPr>
          </a:p>
        </p:txBody>
      </p:sp>
      <p:pic>
        <p:nvPicPr>
          <p:cNvPr id="8" name="图片 7"/>
          <p:cNvPicPr>
            <a:picLocks noChangeAspect="1"/>
          </p:cNvPicPr>
          <p:nvPr/>
        </p:nvPicPr>
        <p:blipFill>
          <a:blip r:embed="rId4"/>
          <a:stretch>
            <a:fillRect/>
          </a:stretch>
        </p:blipFill>
        <p:spPr>
          <a:xfrm>
            <a:off x="3959225" y="4863465"/>
            <a:ext cx="1104900" cy="419100"/>
          </a:xfrm>
          <a:prstGeom prst="rect">
            <a:avLst/>
          </a:prstGeom>
        </p:spPr>
      </p:pic>
      <p:sp>
        <p:nvSpPr>
          <p:cNvPr id="9" name="文本框 8"/>
          <p:cNvSpPr txBox="1"/>
          <p:nvPr/>
        </p:nvSpPr>
        <p:spPr>
          <a:xfrm>
            <a:off x="4015105" y="5455285"/>
            <a:ext cx="875030" cy="368300"/>
          </a:xfrm>
          <a:prstGeom prst="rect">
            <a:avLst/>
          </a:prstGeom>
          <a:noFill/>
        </p:spPr>
        <p:txBody>
          <a:bodyPr wrap="none" rtlCol="0">
            <a:spAutoFit/>
          </a:bodyPr>
          <a:p>
            <a:r>
              <a:rPr lang="en-US" altLang="zh-CN" b="1" i="1">
                <a:solidFill>
                  <a:schemeClr val="bg1"/>
                </a:solidFill>
              </a:rPr>
              <a:t>Y=A·B</a:t>
            </a:r>
            <a:endParaRPr lang="en-US" altLang="zh-CN" b="1" i="1">
              <a:solidFill>
                <a:schemeClr val="bg1"/>
              </a:solidFill>
            </a:endParaRPr>
          </a:p>
        </p:txBody>
      </p:sp>
      <p:pic>
        <p:nvPicPr>
          <p:cNvPr id="10" name="图片 9"/>
          <p:cNvPicPr>
            <a:picLocks noChangeAspect="1"/>
          </p:cNvPicPr>
          <p:nvPr/>
        </p:nvPicPr>
        <p:blipFill>
          <a:blip r:embed="rId5"/>
          <a:stretch>
            <a:fillRect/>
          </a:stretch>
        </p:blipFill>
        <p:spPr>
          <a:xfrm>
            <a:off x="6441440" y="3168650"/>
            <a:ext cx="1317625" cy="1443990"/>
          </a:xfrm>
          <a:prstGeom prst="rect">
            <a:avLst/>
          </a:prstGeom>
        </p:spPr>
      </p:pic>
      <p:sp>
        <p:nvSpPr>
          <p:cNvPr id="12" name="文本框 11"/>
          <p:cNvSpPr txBox="1"/>
          <p:nvPr/>
        </p:nvSpPr>
        <p:spPr>
          <a:xfrm>
            <a:off x="6526530" y="2759075"/>
            <a:ext cx="1160780" cy="306705"/>
          </a:xfrm>
          <a:prstGeom prst="rect">
            <a:avLst/>
          </a:prstGeom>
          <a:noFill/>
        </p:spPr>
        <p:txBody>
          <a:bodyPr wrap="none" rtlCol="0">
            <a:spAutoFit/>
          </a:bodyPr>
          <a:p>
            <a:r>
              <a:rPr lang="zh-CN" altLang="en-US" sz="1400" b="1">
                <a:solidFill>
                  <a:schemeClr val="bg1"/>
                </a:solidFill>
              </a:rPr>
              <a:t>或门（</a:t>
            </a:r>
            <a:r>
              <a:rPr lang="en-US" altLang="zh-CN" sz="1400" b="1">
                <a:solidFill>
                  <a:schemeClr val="bg1"/>
                </a:solidFill>
              </a:rPr>
              <a:t>OR</a:t>
            </a:r>
            <a:r>
              <a:rPr lang="zh-CN" altLang="en-US" sz="1400" b="1">
                <a:solidFill>
                  <a:schemeClr val="bg1"/>
                </a:solidFill>
              </a:rPr>
              <a:t>）</a:t>
            </a:r>
            <a:endParaRPr lang="en-US" altLang="zh-CN" sz="1400" b="1">
              <a:solidFill>
                <a:schemeClr val="bg1"/>
              </a:solidFill>
            </a:endParaRPr>
          </a:p>
        </p:txBody>
      </p:sp>
      <p:pic>
        <p:nvPicPr>
          <p:cNvPr id="17" name="图片 16"/>
          <p:cNvPicPr>
            <a:picLocks noChangeAspect="1"/>
          </p:cNvPicPr>
          <p:nvPr/>
        </p:nvPicPr>
        <p:blipFill>
          <a:blip r:embed="rId6"/>
          <a:stretch>
            <a:fillRect/>
          </a:stretch>
        </p:blipFill>
        <p:spPr>
          <a:xfrm>
            <a:off x="6586855" y="4765675"/>
            <a:ext cx="1040130" cy="509905"/>
          </a:xfrm>
          <a:prstGeom prst="rect">
            <a:avLst/>
          </a:prstGeom>
        </p:spPr>
      </p:pic>
      <p:sp>
        <p:nvSpPr>
          <p:cNvPr id="18" name="文本框 17"/>
          <p:cNvSpPr txBox="1"/>
          <p:nvPr/>
        </p:nvSpPr>
        <p:spPr>
          <a:xfrm>
            <a:off x="6652895" y="5458460"/>
            <a:ext cx="932180" cy="368300"/>
          </a:xfrm>
          <a:prstGeom prst="rect">
            <a:avLst/>
          </a:prstGeom>
          <a:noFill/>
        </p:spPr>
        <p:txBody>
          <a:bodyPr wrap="none" rtlCol="0">
            <a:spAutoFit/>
          </a:bodyPr>
          <a:p>
            <a:r>
              <a:rPr lang="en-US" altLang="zh-CN" b="1" i="1">
                <a:solidFill>
                  <a:schemeClr val="bg1"/>
                </a:solidFill>
              </a:rPr>
              <a:t>Y=A+B</a:t>
            </a:r>
            <a:endParaRPr lang="en-US" altLang="zh-CN" b="1" i="1">
              <a:solidFill>
                <a:schemeClr val="bg1"/>
              </a:solidFill>
            </a:endParaRPr>
          </a:p>
        </p:txBody>
      </p:sp>
      <p:pic>
        <p:nvPicPr>
          <p:cNvPr id="19" name="图片 18"/>
          <p:cNvPicPr>
            <a:picLocks noChangeAspect="1"/>
          </p:cNvPicPr>
          <p:nvPr/>
        </p:nvPicPr>
        <p:blipFill>
          <a:blip r:embed="rId7"/>
          <a:stretch>
            <a:fillRect/>
          </a:stretch>
        </p:blipFill>
        <p:spPr>
          <a:xfrm>
            <a:off x="8776335" y="3168650"/>
            <a:ext cx="1571625" cy="1443990"/>
          </a:xfrm>
          <a:prstGeom prst="rect">
            <a:avLst/>
          </a:prstGeom>
        </p:spPr>
      </p:pic>
      <p:sp>
        <p:nvSpPr>
          <p:cNvPr id="20" name="文本框 19"/>
          <p:cNvSpPr txBox="1"/>
          <p:nvPr/>
        </p:nvSpPr>
        <p:spPr>
          <a:xfrm>
            <a:off x="8982075" y="2759075"/>
            <a:ext cx="1269365" cy="306705"/>
          </a:xfrm>
          <a:prstGeom prst="rect">
            <a:avLst/>
          </a:prstGeom>
          <a:noFill/>
        </p:spPr>
        <p:txBody>
          <a:bodyPr wrap="none" rtlCol="0">
            <a:spAutoFit/>
          </a:bodyPr>
          <a:p>
            <a:r>
              <a:rPr lang="zh-CN" altLang="en-US" sz="1400" b="1">
                <a:solidFill>
                  <a:schemeClr val="bg1"/>
                </a:solidFill>
              </a:rPr>
              <a:t>非门（</a:t>
            </a:r>
            <a:r>
              <a:rPr lang="en-US" altLang="zh-CN" sz="1400" b="1">
                <a:solidFill>
                  <a:schemeClr val="bg1"/>
                </a:solidFill>
              </a:rPr>
              <a:t>NOT</a:t>
            </a:r>
            <a:r>
              <a:rPr lang="zh-CN" altLang="en-US" sz="1400" b="1">
                <a:solidFill>
                  <a:schemeClr val="bg1"/>
                </a:solidFill>
              </a:rPr>
              <a:t>）</a:t>
            </a:r>
            <a:endParaRPr lang="en-US" altLang="zh-CN" sz="1400" b="1">
              <a:solidFill>
                <a:schemeClr val="bg1"/>
              </a:solidFill>
            </a:endParaRPr>
          </a:p>
        </p:txBody>
      </p:sp>
      <p:pic>
        <p:nvPicPr>
          <p:cNvPr id="21" name="图片 20"/>
          <p:cNvPicPr>
            <a:picLocks noChangeAspect="1"/>
          </p:cNvPicPr>
          <p:nvPr/>
        </p:nvPicPr>
        <p:blipFill>
          <a:blip r:embed="rId8"/>
          <a:stretch>
            <a:fillRect/>
          </a:stretch>
        </p:blipFill>
        <p:spPr>
          <a:xfrm>
            <a:off x="3730625" y="1094105"/>
            <a:ext cx="6807835" cy="1361440"/>
          </a:xfrm>
          <a:prstGeom prst="rect">
            <a:avLst/>
          </a:prstGeom>
        </p:spPr>
      </p:pic>
      <p:pic>
        <p:nvPicPr>
          <p:cNvPr id="22" name="图片 21"/>
          <p:cNvPicPr>
            <a:picLocks noChangeAspect="1"/>
          </p:cNvPicPr>
          <p:nvPr/>
        </p:nvPicPr>
        <p:blipFill>
          <a:blip r:embed="rId9"/>
          <a:stretch>
            <a:fillRect/>
          </a:stretch>
        </p:blipFill>
        <p:spPr>
          <a:xfrm>
            <a:off x="9062085" y="4775835"/>
            <a:ext cx="1073150" cy="497205"/>
          </a:xfrm>
          <a:prstGeom prst="rect">
            <a:avLst/>
          </a:prstGeom>
        </p:spPr>
      </p:pic>
      <mc:AlternateContent xmlns:mc="http://schemas.openxmlformats.org/markup-compatibility/2006">
        <mc:Choice xmlns:a14="http://schemas.microsoft.com/office/drawing/2010/main" Requires="a14">
          <p:sp>
            <p:nvSpPr>
              <p:cNvPr id="25" name="文本框 24"/>
              <p:cNvSpPr txBox="1"/>
              <p:nvPr/>
            </p:nvSpPr>
            <p:spPr>
              <a:xfrm>
                <a:off x="9302115" y="5436235"/>
                <a:ext cx="619760" cy="394335"/>
              </a:xfrm>
              <a:prstGeom prst="rect">
                <a:avLst/>
              </a:prstGeom>
              <a:noFill/>
            </p:spPr>
            <p:txBody>
              <a:bodyPr wrap="none" rtlCol="0">
                <a:spAutoFit/>
              </a:bodyPr>
              <a:p>
                <a:r>
                  <a:rPr lang="en-US" altLang="zh-CN" b="1" i="1">
                    <a:solidFill>
                      <a:schemeClr val="bg1"/>
                    </a:solidFill>
                  </a:rPr>
                  <a:t>Y</a:t>
                </a:r>
                <a:r>
                  <a:rPr lang="en-US" altLang="zh-CN" b="1">
                    <a:solidFill>
                      <a:schemeClr val="bg1"/>
                    </a:solidFill>
                  </a:rPr>
                  <a:t>=</a:t>
                </a:r>
                <a14:m>
                  <m:oMath xmlns:m="http://schemas.openxmlformats.org/officeDocument/2006/math">
                    <m:bar>
                      <m:barPr>
                        <m:pos m:val="top"/>
                        <m:ctrlPr>
                          <a:rPr lang="en-US" altLang="zh-CN" b="1" i="1">
                            <a:solidFill>
                              <a:schemeClr val="bg1"/>
                            </a:solidFill>
                            <a:latin typeface="Cambria Math" panose="02040503050406030204" charset="0"/>
                            <a:cs typeface="Cambria Math" panose="02040503050406030204" charset="0"/>
                          </a:rPr>
                        </m:ctrlPr>
                      </m:barPr>
                      <m:e>
                        <m:r>
                          <a:rPr lang="en-US" altLang="zh-CN" b="1" i="1">
                            <a:solidFill>
                              <a:schemeClr val="bg1"/>
                            </a:solidFill>
                            <a:latin typeface="Cambria Math" panose="02040503050406030204" charset="0"/>
                            <a:cs typeface="Cambria Math" panose="02040503050406030204" charset="0"/>
                          </a:rPr>
                          <m:t>𝑨</m:t>
                        </m:r>
                      </m:e>
                    </m:bar>
                  </m:oMath>
                </a14:m>
                <a:endParaRPr lang="en-US" altLang="zh-CN" b="1" i="1">
                  <a:solidFill>
                    <a:schemeClr val="bg1"/>
                  </a:solidFill>
                  <a:latin typeface="Cambria Math" panose="02040503050406030204" charset="0"/>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9302115" y="5436235"/>
                <a:ext cx="619760" cy="394335"/>
              </a:xfrm>
              <a:prstGeom prst="rect">
                <a:avLst/>
              </a:prstGeom>
              <a:blipFill rotWithShape="1">
                <a:blip r:embed="rId10"/>
                <a:stretch>
                  <a:fillRect/>
                </a:stretch>
              </a:blipFill>
            </p:spPr>
            <p:txBody>
              <a:bodyPr/>
              <a:lstStyle/>
              <a:p>
                <a:r>
                  <a:rPr lang="zh-CN" altLang="en-US">
                    <a:noFill/>
                  </a:rPr>
                  <a:t> </a:t>
                </a:r>
              </a:p>
            </p:txBody>
          </p:sp>
        </mc:Fallback>
      </mc:AlternateContent>
      <p:sp>
        <p:nvSpPr>
          <p:cNvPr id="26" name="副标题 2"/>
          <p:cNvSpPr>
            <a:spLocks noGrp="1"/>
          </p:cNvSpPr>
          <p:nvPr>
            <p:custDataLst>
              <p:tags r:id="rId11"/>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1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3508375" y="1587500"/>
            <a:ext cx="1584960" cy="306705"/>
          </a:xfrm>
          <a:prstGeom prst="rect">
            <a:avLst/>
          </a:prstGeom>
          <a:noFill/>
        </p:spPr>
        <p:txBody>
          <a:bodyPr wrap="none" rtlCol="0">
            <a:spAutoFit/>
          </a:bodyPr>
          <a:p>
            <a:r>
              <a:rPr lang="zh-CN" altLang="en-US" sz="1400" b="1">
                <a:solidFill>
                  <a:schemeClr val="bg1"/>
                </a:solidFill>
              </a:rPr>
              <a:t>与非门（</a:t>
            </a:r>
            <a:r>
              <a:rPr lang="en-US" altLang="zh-CN" sz="1400" b="1">
                <a:solidFill>
                  <a:schemeClr val="bg1"/>
                </a:solidFill>
              </a:rPr>
              <a:t>NAND</a:t>
            </a:r>
            <a:r>
              <a:rPr lang="zh-CN" altLang="en-US" sz="1400" b="1">
                <a:solidFill>
                  <a:schemeClr val="bg1"/>
                </a:solidFill>
              </a:rPr>
              <a:t>）</a:t>
            </a:r>
            <a:endParaRPr lang="zh-CN" altLang="en-US" sz="1400" b="1">
              <a:solidFill>
                <a:schemeClr val="bg1"/>
              </a:solidFill>
            </a:endParaRPr>
          </a:p>
        </p:txBody>
      </p:sp>
      <mc:AlternateContent xmlns:mc="http://schemas.openxmlformats.org/markup-compatibility/2006">
        <mc:Choice xmlns:a14="http://schemas.microsoft.com/office/drawing/2010/main" Requires="a14">
          <p:sp>
            <p:nvSpPr>
              <p:cNvPr id="9" name="文本框 8"/>
              <p:cNvSpPr txBox="1"/>
              <p:nvPr/>
            </p:nvSpPr>
            <p:spPr>
              <a:xfrm>
                <a:off x="3670300" y="3075305"/>
                <a:ext cx="1038860" cy="401955"/>
              </a:xfrm>
              <a:prstGeom prst="rect">
                <a:avLst/>
              </a:prstGeom>
              <a:noFill/>
            </p:spPr>
            <p:txBody>
              <a:bodyPr wrap="none" rtlCol="0">
                <a:spAutoFit/>
              </a:bodyPr>
              <a:p>
                <a:r>
                  <a:rPr lang="en-US" altLang="zh-CN" b="1" i="1">
                    <a:solidFill>
                      <a:schemeClr val="bg1"/>
                    </a:solidFill>
                  </a:rPr>
                  <a:t>Y=</a:t>
                </a:r>
                <a14:m>
                  <m:oMath xmlns:m="http://schemas.openxmlformats.org/officeDocument/2006/math">
                    <m:bar>
                      <m:barPr>
                        <m:pos m:val="top"/>
                        <m:ctrlPr>
                          <a:rPr lang="en-US" altLang="zh-CN" b="1" i="1">
                            <a:solidFill>
                              <a:schemeClr val="bg1"/>
                            </a:solidFill>
                            <a:latin typeface="Cambria Math" panose="02040503050406030204" charset="0"/>
                            <a:cs typeface="Cambria Math" panose="02040503050406030204" charset="0"/>
                          </a:rPr>
                        </m:ctrlPr>
                      </m:barPr>
                      <m:e>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𝑨</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𝑩</m:t>
                        </m:r>
                        <m:r>
                          <a:rPr lang="en-US" altLang="zh-CN" b="1" i="1">
                            <a:solidFill>
                              <a:schemeClr val="bg1"/>
                            </a:solidFill>
                            <a:latin typeface="Cambria Math" panose="02040503050406030204" charset="0"/>
                            <a:cs typeface="Cambria Math" panose="02040503050406030204" charset="0"/>
                          </a:rPr>
                          <m:t>)</m:t>
                        </m:r>
                      </m:e>
                    </m:bar>
                  </m:oMath>
                </a14:m>
                <a:endParaRPr lang="en-US" altLang="zh-CN" b="1">
                  <a:solidFill>
                    <a:schemeClr val="bg1"/>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3670300" y="3075305"/>
                <a:ext cx="1038860" cy="401955"/>
              </a:xfrm>
              <a:prstGeom prst="rect">
                <a:avLst/>
              </a:prstGeom>
              <a:blipFill rotWithShape="1">
                <a:blip r:embed="rId3"/>
                <a:stretch>
                  <a:fillRect/>
                </a:stretch>
              </a:blipFill>
            </p:spPr>
            <p:txBody>
              <a:bodyPr/>
              <a:lstStyle/>
              <a:p>
                <a:r>
                  <a:rPr lang="zh-CN" altLang="en-US">
                    <a:noFill/>
                  </a:rPr>
                  <a:t> </a:t>
                </a:r>
              </a:p>
            </p:txBody>
          </p:sp>
        </mc:Fallback>
      </mc:AlternateContent>
      <p:sp>
        <p:nvSpPr>
          <p:cNvPr id="12" name="文本框 11"/>
          <p:cNvSpPr txBox="1"/>
          <p:nvPr/>
        </p:nvSpPr>
        <p:spPr>
          <a:xfrm>
            <a:off x="6259830" y="1577975"/>
            <a:ext cx="1466850" cy="306705"/>
          </a:xfrm>
          <a:prstGeom prst="rect">
            <a:avLst/>
          </a:prstGeom>
          <a:noFill/>
        </p:spPr>
        <p:txBody>
          <a:bodyPr wrap="none" rtlCol="0">
            <a:spAutoFit/>
          </a:bodyPr>
          <a:p>
            <a:r>
              <a:rPr lang="zh-CN" altLang="en-US" sz="1400" b="1">
                <a:solidFill>
                  <a:schemeClr val="bg1"/>
                </a:solidFill>
              </a:rPr>
              <a:t>或非门（</a:t>
            </a:r>
            <a:r>
              <a:rPr lang="en-US" altLang="zh-CN" sz="1400" b="1">
                <a:solidFill>
                  <a:schemeClr val="bg1"/>
                </a:solidFill>
              </a:rPr>
              <a:t>NOR</a:t>
            </a:r>
            <a:r>
              <a:rPr lang="zh-CN" altLang="en-US" sz="1400" b="1">
                <a:solidFill>
                  <a:schemeClr val="bg1"/>
                </a:solidFill>
              </a:rPr>
              <a:t>）</a:t>
            </a:r>
            <a:endParaRPr lang="en-US" altLang="zh-CN" sz="1400" b="1">
              <a:solidFill>
                <a:schemeClr val="bg1"/>
              </a:solidFill>
            </a:endParaRPr>
          </a:p>
        </p:txBody>
      </p:sp>
      <p:sp>
        <p:nvSpPr>
          <p:cNvPr id="2" name="文本框 1"/>
          <p:cNvSpPr txBox="1"/>
          <p:nvPr/>
        </p:nvSpPr>
        <p:spPr>
          <a:xfrm>
            <a:off x="9119870" y="1587500"/>
            <a:ext cx="1457325" cy="306705"/>
          </a:xfrm>
          <a:prstGeom prst="rect">
            <a:avLst/>
          </a:prstGeom>
          <a:noFill/>
        </p:spPr>
        <p:txBody>
          <a:bodyPr wrap="none" rtlCol="0">
            <a:spAutoFit/>
          </a:bodyPr>
          <a:p>
            <a:r>
              <a:rPr lang="zh-CN" altLang="en-US" sz="1400" b="1">
                <a:solidFill>
                  <a:schemeClr val="bg1"/>
                </a:solidFill>
              </a:rPr>
              <a:t>异或门（</a:t>
            </a:r>
            <a:r>
              <a:rPr lang="en-US" altLang="zh-CN" sz="1400" b="1">
                <a:solidFill>
                  <a:schemeClr val="bg1"/>
                </a:solidFill>
              </a:rPr>
              <a:t>XOR</a:t>
            </a:r>
            <a:r>
              <a:rPr lang="zh-CN" altLang="en-US" sz="1400" b="1">
                <a:solidFill>
                  <a:schemeClr val="bg1"/>
                </a:solidFill>
              </a:rPr>
              <a:t>）</a:t>
            </a:r>
            <a:endParaRPr lang="en-US" altLang="zh-CN" sz="1400" b="1">
              <a:solidFill>
                <a:schemeClr val="bg1"/>
              </a:solidFill>
            </a:endParaRPr>
          </a:p>
        </p:txBody>
      </p:sp>
      <p:pic>
        <p:nvPicPr>
          <p:cNvPr id="11" name="图片 10"/>
          <p:cNvPicPr>
            <a:picLocks noChangeAspect="1"/>
          </p:cNvPicPr>
          <p:nvPr/>
        </p:nvPicPr>
        <p:blipFill>
          <a:blip r:embed="rId4"/>
          <a:stretch>
            <a:fillRect/>
          </a:stretch>
        </p:blipFill>
        <p:spPr>
          <a:xfrm>
            <a:off x="3773805" y="2157095"/>
            <a:ext cx="935355" cy="557530"/>
          </a:xfrm>
          <a:prstGeom prst="rect">
            <a:avLst/>
          </a:prstGeom>
        </p:spPr>
      </p:pic>
      <p:pic>
        <p:nvPicPr>
          <p:cNvPr id="25" name="图片 24"/>
          <p:cNvPicPr>
            <a:picLocks noChangeAspect="1"/>
          </p:cNvPicPr>
          <p:nvPr/>
        </p:nvPicPr>
        <p:blipFill>
          <a:blip r:embed="rId5"/>
          <a:stretch>
            <a:fillRect/>
          </a:stretch>
        </p:blipFill>
        <p:spPr>
          <a:xfrm>
            <a:off x="6448425" y="2099945"/>
            <a:ext cx="1038225" cy="615315"/>
          </a:xfrm>
          <a:prstGeom prst="rect">
            <a:avLst/>
          </a:prstGeom>
        </p:spPr>
      </p:pic>
      <mc:AlternateContent xmlns:mc="http://schemas.openxmlformats.org/markup-compatibility/2006">
        <mc:Choice xmlns:a14="http://schemas.microsoft.com/office/drawing/2010/main" Requires="a14">
          <p:sp>
            <p:nvSpPr>
              <p:cNvPr id="26" name="文本框 25"/>
              <p:cNvSpPr txBox="1"/>
              <p:nvPr/>
            </p:nvSpPr>
            <p:spPr>
              <a:xfrm>
                <a:off x="6343650" y="3075940"/>
                <a:ext cx="1247775" cy="401955"/>
              </a:xfrm>
              <a:prstGeom prst="rect">
                <a:avLst/>
              </a:prstGeom>
              <a:noFill/>
            </p:spPr>
            <p:txBody>
              <a:bodyPr wrap="none" rtlCol="0">
                <a:spAutoFit/>
              </a:bodyPr>
              <a:p>
                <a:r>
                  <a:rPr lang="en-US" altLang="zh-CN" b="1" i="1">
                    <a:solidFill>
                      <a:schemeClr val="bg1"/>
                    </a:solidFill>
                  </a:rPr>
                  <a:t>Y=</a:t>
                </a:r>
                <a14:m>
                  <m:oMath xmlns:m="http://schemas.openxmlformats.org/officeDocument/2006/math">
                    <m:bar>
                      <m:barPr>
                        <m:pos m:val="top"/>
                        <m:ctrlPr>
                          <a:rPr lang="en-US" altLang="zh-CN" b="1" i="1">
                            <a:solidFill>
                              <a:schemeClr val="bg1"/>
                            </a:solidFill>
                            <a:latin typeface="Cambria Math" panose="02040503050406030204" charset="0"/>
                            <a:cs typeface="Cambria Math" panose="02040503050406030204" charset="0"/>
                          </a:rPr>
                        </m:ctrlPr>
                      </m:barPr>
                      <m:e>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𝑨</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𝑩</m:t>
                        </m:r>
                        <m:r>
                          <a:rPr lang="en-US" altLang="zh-CN" b="1" i="1">
                            <a:solidFill>
                              <a:schemeClr val="bg1"/>
                            </a:solidFill>
                            <a:latin typeface="Cambria Math" panose="02040503050406030204" charset="0"/>
                            <a:cs typeface="Cambria Math" panose="02040503050406030204" charset="0"/>
                          </a:rPr>
                          <m:t>)</m:t>
                        </m:r>
                      </m:e>
                    </m:bar>
                  </m:oMath>
                </a14:m>
                <a:endParaRPr lang="en-US" altLang="zh-CN" b="1">
                  <a:solidFill>
                    <a:schemeClr val="bg1"/>
                  </a:solidFill>
                </a:endParaRPr>
              </a:p>
            </p:txBody>
          </p:sp>
        </mc:Choice>
        <mc:Fallback>
          <p:sp>
            <p:nvSpPr>
              <p:cNvPr id="26" name="文本框 25"/>
              <p:cNvSpPr txBox="1">
                <a:spLocks noRot="1" noChangeAspect="1" noMove="1" noResize="1" noEditPoints="1" noAdjustHandles="1" noChangeArrowheads="1" noChangeShapeType="1" noTextEdit="1"/>
              </p:cNvSpPr>
              <p:nvPr/>
            </p:nvSpPr>
            <p:spPr>
              <a:xfrm>
                <a:off x="6343650" y="3075940"/>
                <a:ext cx="1247775" cy="401955"/>
              </a:xfrm>
              <a:prstGeom prst="rect">
                <a:avLst/>
              </a:prstGeom>
              <a:blipFill rotWithShape="1">
                <a:blip r:embed="rId6"/>
                <a:stretch>
                  <a:fillRect/>
                </a:stretch>
              </a:blipFill>
            </p:spPr>
            <p:txBody>
              <a:bodyPr/>
              <a:lstStyle/>
              <a:p>
                <a:r>
                  <a:rPr lang="zh-CN" altLang="en-US">
                    <a:noFill/>
                  </a:rPr>
                  <a:t> </a:t>
                </a:r>
              </a:p>
            </p:txBody>
          </p:sp>
        </mc:Fallback>
      </mc:AlternateContent>
      <p:pic>
        <p:nvPicPr>
          <p:cNvPr id="27" name="图片 26"/>
          <p:cNvPicPr>
            <a:picLocks noChangeAspect="1"/>
          </p:cNvPicPr>
          <p:nvPr/>
        </p:nvPicPr>
        <p:blipFill>
          <a:blip r:embed="rId7"/>
          <a:stretch>
            <a:fillRect/>
          </a:stretch>
        </p:blipFill>
        <p:spPr>
          <a:xfrm>
            <a:off x="9364345" y="2048510"/>
            <a:ext cx="969010" cy="598170"/>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9119870" y="3075305"/>
                <a:ext cx="1525905" cy="394335"/>
              </a:xfrm>
              <a:prstGeom prst="rect">
                <a:avLst/>
              </a:prstGeom>
              <a:noFill/>
            </p:spPr>
            <p:txBody>
              <a:bodyPr wrap="none" rtlCol="0">
                <a:spAutoFit/>
              </a:bodyPr>
              <a:p>
                <a:pPr algn="l"/>
                <a:r>
                  <a:rPr lang="en-US" altLang="zh-CN" b="1" i="1">
                    <a:solidFill>
                      <a:schemeClr val="bg1"/>
                    </a:solidFill>
                  </a:rPr>
                  <a:t>Y=</a:t>
                </a:r>
                <a14:m>
                  <m:oMath xmlns:m="http://schemas.openxmlformats.org/officeDocument/2006/math">
                    <m:r>
                      <a:rPr lang="en-US" altLang="zh-CN" b="1" i="1">
                        <a:solidFill>
                          <a:schemeClr val="bg1"/>
                        </a:solidFill>
                        <a:latin typeface="Cambria Math" panose="02040503050406030204" charset="0"/>
                      </a:rPr>
                      <m:t>𝑨</m:t>
                    </m:r>
                    <m:r>
                      <a:rPr lang="en-US" altLang="zh-CN" b="1" i="1">
                        <a:solidFill>
                          <a:schemeClr val="bg1"/>
                        </a:solidFill>
                        <a:latin typeface="Cambria Math" panose="02040503050406030204" charset="0"/>
                      </a:rPr>
                      <m:t>·</m:t>
                    </m:r>
                    <m:bar>
                      <m:barPr>
                        <m:pos m:val="top"/>
                        <m:ctrlPr>
                          <a:rPr lang="en-US" altLang="zh-CN" b="1" i="1">
                            <a:solidFill>
                              <a:schemeClr val="bg1"/>
                            </a:solidFill>
                            <a:latin typeface="Cambria Math" panose="02040503050406030204" charset="0"/>
                            <a:cs typeface="Cambria Math" panose="02040503050406030204" charset="0"/>
                          </a:rPr>
                        </m:ctrlPr>
                      </m:barPr>
                      <m:e>
                        <m:r>
                          <a:rPr lang="en-US" altLang="zh-CN" b="1" i="1">
                            <a:solidFill>
                              <a:schemeClr val="bg1"/>
                            </a:solidFill>
                            <a:latin typeface="Cambria Math" panose="02040503050406030204" charset="0"/>
                            <a:cs typeface="Cambria Math" panose="02040503050406030204" charset="0"/>
                          </a:rPr>
                          <m:t>𝑩</m:t>
                        </m:r>
                      </m:e>
                    </m:bar>
                    <m:r>
                      <a:rPr lang="en-US" altLang="zh-CN" b="1" i="1">
                        <a:solidFill>
                          <a:schemeClr val="bg1"/>
                        </a:solidFill>
                        <a:latin typeface="Cambria Math" panose="02040503050406030204" charset="0"/>
                        <a:cs typeface="Cambria Math" panose="02040503050406030204" charset="0"/>
                      </a:rPr>
                      <m:t>+</m:t>
                    </m:r>
                    <m:bar>
                      <m:barPr>
                        <m:pos m:val="top"/>
                        <m:ctrlPr>
                          <a:rPr lang="en-US" altLang="zh-CN" b="1" i="1">
                            <a:solidFill>
                              <a:schemeClr val="bg1"/>
                            </a:solidFill>
                            <a:latin typeface="Cambria Math" panose="02040503050406030204" charset="0"/>
                            <a:cs typeface="Cambria Math" panose="02040503050406030204" charset="0"/>
                          </a:rPr>
                        </m:ctrlPr>
                      </m:barPr>
                      <m:e>
                        <m:r>
                          <a:rPr lang="en-US" altLang="zh-CN" b="1" i="1">
                            <a:solidFill>
                              <a:schemeClr val="bg1"/>
                            </a:solidFill>
                            <a:latin typeface="Cambria Math" panose="02040503050406030204" charset="0"/>
                            <a:cs typeface="Cambria Math" panose="02040503050406030204" charset="0"/>
                          </a:rPr>
                          <m:t>𝑨</m:t>
                        </m:r>
                      </m:e>
                    </m:bar>
                  </m:oMath>
                </a14:m>
                <a:r>
                  <a:rPr lang="en-US" altLang="zh-CN" b="1">
                    <a:solidFill>
                      <a:schemeClr val="bg1"/>
                    </a:solidFill>
                  </a:rPr>
                  <a:t>·</a:t>
                </a:r>
                <a:r>
                  <a:rPr lang="en-US" altLang="zh-CN" b="1" i="1">
                    <a:solidFill>
                      <a:schemeClr val="bg1"/>
                    </a:solidFill>
                  </a:rPr>
                  <a:t>B</a:t>
                </a:r>
                <a:endParaRPr lang="en-US" altLang="zh-CN" b="1" i="1">
                  <a:solidFill>
                    <a:schemeClr val="bg1"/>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9119870" y="3075305"/>
                <a:ext cx="1525905" cy="394335"/>
              </a:xfrm>
              <a:prstGeom prst="rect">
                <a:avLst/>
              </a:prstGeom>
              <a:blipFill rotWithShape="1">
                <a:blip r:embed="rId8"/>
                <a:stretch>
                  <a:fillRect/>
                </a:stretch>
              </a:blipFill>
            </p:spPr>
            <p:txBody>
              <a:bodyPr/>
              <a:lstStyle/>
              <a:p>
                <a:r>
                  <a:rPr lang="zh-CN" altLang="en-US">
                    <a:noFill/>
                  </a:rPr>
                  <a:t> </a:t>
                </a:r>
              </a:p>
            </p:txBody>
          </p:sp>
        </mc:Fallback>
      </mc:AlternateContent>
      <p:sp>
        <p:nvSpPr>
          <p:cNvPr id="29" name="副标题 2"/>
          <p:cNvSpPr>
            <a:spLocks noGrp="1"/>
          </p:cNvSpPr>
          <p:nvPr>
            <p:custDataLst>
              <p:tags r:id="rId9"/>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10"/>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3942715" y="1400810"/>
            <a:ext cx="716280" cy="306705"/>
          </a:xfrm>
          <a:prstGeom prst="rect">
            <a:avLst/>
          </a:prstGeom>
          <a:noFill/>
        </p:spPr>
        <p:txBody>
          <a:bodyPr wrap="none" rtlCol="0">
            <a:spAutoFit/>
          </a:bodyPr>
          <a:p>
            <a:r>
              <a:rPr lang="zh-CN" altLang="en-US" sz="1400" b="1">
                <a:solidFill>
                  <a:schemeClr val="bg1"/>
                </a:solidFill>
              </a:rPr>
              <a:t>编码器</a:t>
            </a:r>
            <a:endParaRPr lang="zh-CN" altLang="en-US" sz="1400" b="1">
              <a:solidFill>
                <a:schemeClr val="bg1"/>
              </a:solidFill>
            </a:endParaRPr>
          </a:p>
        </p:txBody>
      </p:sp>
      <p:sp>
        <p:nvSpPr>
          <p:cNvPr id="2" name="文本框 1"/>
          <p:cNvSpPr txBox="1"/>
          <p:nvPr/>
        </p:nvSpPr>
        <p:spPr>
          <a:xfrm>
            <a:off x="9090660" y="1400810"/>
            <a:ext cx="716280" cy="306705"/>
          </a:xfrm>
          <a:prstGeom prst="rect">
            <a:avLst/>
          </a:prstGeom>
          <a:noFill/>
        </p:spPr>
        <p:txBody>
          <a:bodyPr wrap="none" rtlCol="0">
            <a:spAutoFit/>
          </a:bodyPr>
          <a:p>
            <a:r>
              <a:rPr lang="zh-CN" altLang="en-US" sz="1400" b="1">
                <a:solidFill>
                  <a:schemeClr val="bg1"/>
                </a:solidFill>
              </a:rPr>
              <a:t>译码器</a:t>
            </a:r>
            <a:endParaRPr lang="zh-CN" altLang="en-US" sz="1400" b="1">
              <a:solidFill>
                <a:schemeClr val="bg1"/>
              </a:solidFill>
            </a:endParaRPr>
          </a:p>
        </p:txBody>
      </p:sp>
      <p:pic>
        <p:nvPicPr>
          <p:cNvPr id="3" name="图片 2"/>
          <p:cNvPicPr>
            <a:picLocks noChangeAspect="1"/>
          </p:cNvPicPr>
          <p:nvPr/>
        </p:nvPicPr>
        <p:blipFill>
          <a:blip r:embed="rId3"/>
          <a:stretch>
            <a:fillRect/>
          </a:stretch>
        </p:blipFill>
        <p:spPr>
          <a:xfrm>
            <a:off x="2965450" y="1894205"/>
            <a:ext cx="2762250" cy="2419350"/>
          </a:xfrm>
          <a:prstGeom prst="rect">
            <a:avLst/>
          </a:prstGeom>
        </p:spPr>
      </p:pic>
      <p:pic>
        <p:nvPicPr>
          <p:cNvPr id="7" name="图片 6"/>
          <p:cNvPicPr>
            <a:picLocks noChangeAspect="1"/>
          </p:cNvPicPr>
          <p:nvPr/>
        </p:nvPicPr>
        <p:blipFill>
          <a:blip r:embed="rId4"/>
          <a:stretch>
            <a:fillRect/>
          </a:stretch>
        </p:blipFill>
        <p:spPr>
          <a:xfrm>
            <a:off x="3293110" y="4500245"/>
            <a:ext cx="2246630" cy="1212215"/>
          </a:xfrm>
          <a:prstGeom prst="rect">
            <a:avLst/>
          </a:prstGeom>
        </p:spPr>
      </p:pic>
      <p:pic>
        <p:nvPicPr>
          <p:cNvPr id="8" name="图片 7"/>
          <p:cNvPicPr>
            <a:picLocks noChangeAspect="1"/>
          </p:cNvPicPr>
          <p:nvPr/>
        </p:nvPicPr>
        <p:blipFill>
          <a:blip r:embed="rId5"/>
          <a:stretch>
            <a:fillRect/>
          </a:stretch>
        </p:blipFill>
        <p:spPr>
          <a:xfrm>
            <a:off x="6951980" y="1894205"/>
            <a:ext cx="4743450" cy="3676650"/>
          </a:xfrm>
          <a:prstGeom prst="rect">
            <a:avLst/>
          </a:prstGeom>
        </p:spPr>
      </p:pic>
      <p:sp>
        <p:nvSpPr>
          <p:cNvPr id="10" name="副标题 2"/>
          <p:cNvSpPr>
            <a:spLocks noGrp="1"/>
          </p:cNvSpPr>
          <p:nvPr>
            <p:custDataLst>
              <p:tags r:id="rId6"/>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7"/>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ctrTitle"/>
            <p:custDataLst>
              <p:tags r:id="rId2"/>
            </p:custDataLst>
          </p:nvPr>
        </p:nvSpPr>
        <p:spPr>
          <a:xfrm>
            <a:off x="232410" y="597535"/>
            <a:ext cx="3545840" cy="496570"/>
          </a:xfrm>
        </p:spPr>
        <p:txBody>
          <a:bodyPr>
            <a:noAutofit/>
          </a:bodyPr>
          <a:p>
            <a:pPr algn="l"/>
            <a:r>
              <a:rPr lang="en-US" altLang="zh-CN" sz="2000">
                <a:solidFill>
                  <a:srgbClr val="9CC2F0"/>
                </a:solidFill>
              </a:rPr>
              <a:t>1. </a:t>
            </a:r>
            <a:r>
              <a:rPr lang="zh-CN" altLang="en-US" sz="2000">
                <a:solidFill>
                  <a:srgbClr val="9CC2F0"/>
                </a:solidFill>
                <a:sym typeface="+mn-ea"/>
              </a:rPr>
              <a:t>操作系统概念</a:t>
            </a:r>
            <a:endParaRPr lang="zh-CN" altLang="en-US" sz="2000">
              <a:solidFill>
                <a:srgbClr val="9CC2F0"/>
              </a:solidFill>
            </a:endParaRPr>
          </a:p>
        </p:txBody>
      </p:sp>
      <p:sp>
        <p:nvSpPr>
          <p:cNvPr id="16" name="文本框 15"/>
          <p:cNvSpPr txBox="1"/>
          <p:nvPr/>
        </p:nvSpPr>
        <p:spPr>
          <a:xfrm>
            <a:off x="526415" y="1486535"/>
            <a:ext cx="29578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计算机组成原理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裸机系统</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操作系统</a:t>
            </a:r>
            <a:endParaRPr lang="zh-CN" altLang="en-US" sz="1400" b="0">
              <a:solidFill>
                <a:schemeClr val="bg1"/>
              </a:solidFill>
              <a:latin typeface="+mn-ea"/>
            </a:endParaRPr>
          </a:p>
        </p:txBody>
      </p:sp>
      <p:sp>
        <p:nvSpPr>
          <p:cNvPr id="14" name="文本框 13"/>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4" name="文本框 3"/>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（先导课）</a:t>
            </a:r>
            <a:r>
              <a:rPr lang="zh-CN" altLang="en-US" sz="1400">
                <a:solidFill>
                  <a:schemeClr val="bg1"/>
                </a:solidFill>
              </a:rPr>
              <a:t>如何安装</a:t>
            </a:r>
            <a:r>
              <a:rPr lang="en-US" altLang="zh-CN" sz="1400">
                <a:solidFill>
                  <a:schemeClr val="bg1"/>
                </a:solidFill>
              </a:rPr>
              <a:t>Ubuntu</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38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3942715" y="943610"/>
            <a:ext cx="716280" cy="306705"/>
          </a:xfrm>
          <a:prstGeom prst="rect">
            <a:avLst/>
          </a:prstGeom>
          <a:noFill/>
        </p:spPr>
        <p:txBody>
          <a:bodyPr wrap="none" rtlCol="0">
            <a:spAutoFit/>
          </a:bodyPr>
          <a:p>
            <a:r>
              <a:rPr lang="zh-CN" altLang="en-US" sz="1400" b="1">
                <a:solidFill>
                  <a:schemeClr val="bg1"/>
                </a:solidFill>
              </a:rPr>
              <a:t>半加器</a:t>
            </a:r>
            <a:endParaRPr lang="zh-CN" altLang="en-US" sz="1400" b="1">
              <a:solidFill>
                <a:schemeClr val="bg1"/>
              </a:solidFill>
            </a:endParaRPr>
          </a:p>
        </p:txBody>
      </p:sp>
      <p:sp>
        <p:nvSpPr>
          <p:cNvPr id="2" name="文本框 1"/>
          <p:cNvSpPr txBox="1"/>
          <p:nvPr/>
        </p:nvSpPr>
        <p:spPr>
          <a:xfrm>
            <a:off x="7712075" y="941705"/>
            <a:ext cx="716280" cy="306705"/>
          </a:xfrm>
          <a:prstGeom prst="rect">
            <a:avLst/>
          </a:prstGeom>
          <a:noFill/>
        </p:spPr>
        <p:txBody>
          <a:bodyPr wrap="none" rtlCol="0">
            <a:spAutoFit/>
          </a:bodyPr>
          <a:p>
            <a:r>
              <a:rPr lang="zh-CN" altLang="en-US" sz="1400" b="1">
                <a:solidFill>
                  <a:schemeClr val="bg1"/>
                </a:solidFill>
              </a:rPr>
              <a:t>全加器</a:t>
            </a:r>
            <a:endParaRPr lang="zh-CN" altLang="en-US" sz="1400" b="1">
              <a:solidFill>
                <a:schemeClr val="bg1"/>
              </a:solidFill>
            </a:endParaRPr>
          </a:p>
        </p:txBody>
      </p:sp>
      <p:pic>
        <p:nvPicPr>
          <p:cNvPr id="9" name="图片 8"/>
          <p:cNvPicPr>
            <a:picLocks noChangeAspect="1"/>
          </p:cNvPicPr>
          <p:nvPr/>
        </p:nvPicPr>
        <p:blipFill>
          <a:blip r:embed="rId3"/>
          <a:stretch>
            <a:fillRect/>
          </a:stretch>
        </p:blipFill>
        <p:spPr>
          <a:xfrm>
            <a:off x="3484245" y="1318260"/>
            <a:ext cx="1729740" cy="921385"/>
          </a:xfrm>
          <a:prstGeom prst="rect">
            <a:avLst/>
          </a:prstGeom>
        </p:spPr>
      </p:pic>
      <p:pic>
        <p:nvPicPr>
          <p:cNvPr id="10" name="图片 9"/>
          <p:cNvPicPr>
            <a:picLocks noChangeAspect="1"/>
          </p:cNvPicPr>
          <p:nvPr/>
        </p:nvPicPr>
        <p:blipFill>
          <a:blip r:embed="rId4"/>
          <a:stretch>
            <a:fillRect/>
          </a:stretch>
        </p:blipFill>
        <p:spPr>
          <a:xfrm>
            <a:off x="3497580" y="2418080"/>
            <a:ext cx="1703070" cy="932180"/>
          </a:xfrm>
          <a:prstGeom prst="rect">
            <a:avLst/>
          </a:prstGeom>
        </p:spPr>
      </p:pic>
      <p:pic>
        <p:nvPicPr>
          <p:cNvPr id="11" name="图片 10"/>
          <p:cNvPicPr>
            <a:picLocks noChangeAspect="1"/>
          </p:cNvPicPr>
          <p:nvPr/>
        </p:nvPicPr>
        <p:blipFill>
          <a:blip r:embed="rId5"/>
          <a:stretch>
            <a:fillRect/>
          </a:stretch>
        </p:blipFill>
        <p:spPr>
          <a:xfrm>
            <a:off x="6742430" y="1318260"/>
            <a:ext cx="2654935" cy="2152650"/>
          </a:xfrm>
          <a:prstGeom prst="rect">
            <a:avLst/>
          </a:prstGeom>
        </p:spPr>
      </p:pic>
      <p:pic>
        <p:nvPicPr>
          <p:cNvPr id="12" name="图片 11"/>
          <p:cNvPicPr>
            <a:picLocks noChangeAspect="1"/>
          </p:cNvPicPr>
          <p:nvPr/>
        </p:nvPicPr>
        <p:blipFill>
          <a:blip r:embed="rId6"/>
          <a:stretch>
            <a:fillRect/>
          </a:stretch>
        </p:blipFill>
        <p:spPr>
          <a:xfrm>
            <a:off x="9721215" y="1934845"/>
            <a:ext cx="1846580" cy="919480"/>
          </a:xfrm>
          <a:prstGeom prst="rect">
            <a:avLst/>
          </a:prstGeom>
        </p:spPr>
      </p:pic>
      <p:pic>
        <p:nvPicPr>
          <p:cNvPr id="17" name="图片 16"/>
          <p:cNvPicPr>
            <a:picLocks noChangeAspect="1"/>
          </p:cNvPicPr>
          <p:nvPr/>
        </p:nvPicPr>
        <p:blipFill>
          <a:blip r:embed="rId7"/>
          <a:stretch>
            <a:fillRect/>
          </a:stretch>
        </p:blipFill>
        <p:spPr>
          <a:xfrm>
            <a:off x="3354070" y="4260850"/>
            <a:ext cx="4613275" cy="1878965"/>
          </a:xfrm>
          <a:prstGeom prst="rect">
            <a:avLst/>
          </a:prstGeom>
        </p:spPr>
      </p:pic>
      <p:sp>
        <p:nvSpPr>
          <p:cNvPr id="18" name="文本框 17"/>
          <p:cNvSpPr txBox="1"/>
          <p:nvPr/>
        </p:nvSpPr>
        <p:spPr>
          <a:xfrm>
            <a:off x="3354070" y="3887470"/>
            <a:ext cx="1427480" cy="306705"/>
          </a:xfrm>
          <a:prstGeom prst="rect">
            <a:avLst/>
          </a:prstGeom>
          <a:noFill/>
        </p:spPr>
        <p:txBody>
          <a:bodyPr wrap="none" rtlCol="0">
            <a:spAutoFit/>
          </a:bodyPr>
          <a:p>
            <a:r>
              <a:rPr lang="zh-CN" altLang="en-US" sz="1400" b="1">
                <a:solidFill>
                  <a:schemeClr val="bg1"/>
                </a:solidFill>
              </a:rPr>
              <a:t>多位串行加法器</a:t>
            </a:r>
            <a:endParaRPr lang="zh-CN" altLang="en-US" sz="1400" b="1">
              <a:solidFill>
                <a:schemeClr val="bg1"/>
              </a:solidFill>
            </a:endParaRPr>
          </a:p>
        </p:txBody>
      </p:sp>
      <p:sp>
        <p:nvSpPr>
          <p:cNvPr id="19" name="文本框 18"/>
          <p:cNvSpPr txBox="1"/>
          <p:nvPr/>
        </p:nvSpPr>
        <p:spPr>
          <a:xfrm>
            <a:off x="8428355" y="4531360"/>
            <a:ext cx="3398520" cy="1337945"/>
          </a:xfrm>
          <a:prstGeom prst="rect">
            <a:avLst/>
          </a:prstGeom>
          <a:noFill/>
        </p:spPr>
        <p:txBody>
          <a:bodyPr wrap="none" rtlCol="0">
            <a:spAutoFit/>
          </a:bodyPr>
          <a:p>
            <a:pPr>
              <a:lnSpc>
                <a:spcPct val="150000"/>
              </a:lnSpc>
            </a:pPr>
            <a:r>
              <a:rPr lang="zh-CN" altLang="en-US">
                <a:solidFill>
                  <a:srgbClr val="FFFF00"/>
                </a:solidFill>
              </a:rPr>
              <a:t>思考：</a:t>
            </a:r>
            <a:endParaRPr lang="zh-CN" altLang="en-US">
              <a:solidFill>
                <a:srgbClr val="FFFF00"/>
              </a:solidFill>
            </a:endParaRPr>
          </a:p>
          <a:p>
            <a:pPr>
              <a:lnSpc>
                <a:spcPct val="150000"/>
              </a:lnSpc>
            </a:pPr>
            <a:r>
              <a:rPr lang="zh-CN" altLang="en-US">
                <a:solidFill>
                  <a:srgbClr val="FFFF00"/>
                </a:solidFill>
              </a:rPr>
              <a:t>加</a:t>
            </a:r>
            <a:r>
              <a:rPr lang="en-US" altLang="zh-CN">
                <a:solidFill>
                  <a:srgbClr val="FFFF00"/>
                </a:solidFill>
              </a:rPr>
              <a:t>(+)</a:t>
            </a:r>
            <a:r>
              <a:rPr lang="zh-CN" altLang="en-US">
                <a:solidFill>
                  <a:srgbClr val="FFFF00"/>
                </a:solidFill>
              </a:rPr>
              <a:t>、减</a:t>
            </a:r>
            <a:r>
              <a:rPr lang="en-US" altLang="zh-CN">
                <a:solidFill>
                  <a:srgbClr val="FFFF00"/>
                </a:solidFill>
              </a:rPr>
              <a:t>(-)</a:t>
            </a:r>
            <a:r>
              <a:rPr lang="zh-CN" altLang="en-US">
                <a:solidFill>
                  <a:srgbClr val="FFFF00"/>
                </a:solidFill>
              </a:rPr>
              <a:t>、乘</a:t>
            </a:r>
            <a:r>
              <a:rPr lang="en-US" altLang="zh-CN">
                <a:solidFill>
                  <a:srgbClr val="FFFF00"/>
                </a:solidFill>
              </a:rPr>
              <a:t>(</a:t>
            </a:r>
            <a:r>
              <a:rPr lang="zh-CN" altLang="en-US">
                <a:solidFill>
                  <a:srgbClr val="FFFF00"/>
                </a:solidFill>
              </a:rPr>
              <a:t>×</a:t>
            </a:r>
            <a:r>
              <a:rPr lang="en-US" altLang="zh-CN">
                <a:solidFill>
                  <a:srgbClr val="FFFF00"/>
                </a:solidFill>
              </a:rPr>
              <a:t>)</a:t>
            </a:r>
            <a:r>
              <a:rPr lang="zh-CN" altLang="en-US">
                <a:solidFill>
                  <a:srgbClr val="FFFF00"/>
                </a:solidFill>
              </a:rPr>
              <a:t>、除</a:t>
            </a:r>
            <a:r>
              <a:rPr lang="en-US" altLang="zh-CN">
                <a:solidFill>
                  <a:srgbClr val="FFFF00"/>
                </a:solidFill>
              </a:rPr>
              <a:t>(</a:t>
            </a:r>
            <a:r>
              <a:rPr lang="zh-CN" altLang="en-US">
                <a:solidFill>
                  <a:srgbClr val="FFFF00"/>
                </a:solidFill>
              </a:rPr>
              <a:t>÷</a:t>
            </a:r>
            <a:r>
              <a:rPr lang="en-US" altLang="zh-CN">
                <a:solidFill>
                  <a:srgbClr val="FFFF00"/>
                </a:solidFill>
              </a:rPr>
              <a:t>)</a:t>
            </a:r>
            <a:r>
              <a:rPr lang="zh-CN" altLang="en-US">
                <a:solidFill>
                  <a:srgbClr val="FFFF00"/>
                </a:solidFill>
              </a:rPr>
              <a:t>运算</a:t>
            </a:r>
            <a:endParaRPr lang="zh-CN" altLang="en-US">
              <a:solidFill>
                <a:srgbClr val="FFFF00"/>
              </a:solidFill>
            </a:endParaRPr>
          </a:p>
          <a:p>
            <a:pPr>
              <a:lnSpc>
                <a:spcPct val="150000"/>
              </a:lnSpc>
            </a:pPr>
            <a:r>
              <a:rPr lang="zh-CN" altLang="en-US">
                <a:solidFill>
                  <a:srgbClr val="FFFF00"/>
                </a:solidFill>
              </a:rPr>
              <a:t>在计算机中都是如何实现的呢？</a:t>
            </a:r>
            <a:endParaRPr lang="zh-CN" altLang="en-US">
              <a:solidFill>
                <a:srgbClr val="FFFF00"/>
              </a:solidFill>
            </a:endParaRPr>
          </a:p>
        </p:txBody>
      </p:sp>
      <p:sp>
        <p:nvSpPr>
          <p:cNvPr id="20" name="副标题 2"/>
          <p:cNvSpPr>
            <a:spLocks noGrp="1"/>
          </p:cNvSpPr>
          <p:nvPr>
            <p:custDataLst>
              <p:tags r:id="rId8"/>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7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COMMONDATA" val="eyJoZGlkIjoiM2Q3NDlmZDYxN2YxNmU3YWM2YWI4MzUwMmU2NGQxNWQifQ=="/>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UNIT_TABLE_BEAUTIFY" val="smartTable{03cb7060-f6ca-414d-a2c1-a2cceaf471de}"/>
</p:tagLst>
</file>

<file path=ppt/tags/tag7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9.xml><?xml version="1.0" encoding="utf-8"?>
<p:tagLst xmlns:p="http://schemas.openxmlformats.org/presentationml/2006/main">
  <p:tag name="KSO_WM_MEDIACOVER_FLAG" val="1"/>
  <p:tag name="KSO_WM_UNIT_MEDIACOVER_BTN_STATE" val="1"/>
  <p:tag name="KSO_WM_UNIT_MEDIACOVER_BTNRECT" val="5291*2411*622*6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8479</Words>
  <Application>WPS 演示</Application>
  <PresentationFormat>宽屏</PresentationFormat>
  <Paragraphs>992</Paragraphs>
  <Slides>40</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vt:lpstr>
      <vt:lpstr>宋体</vt:lpstr>
      <vt:lpstr>Wingdings</vt:lpstr>
      <vt:lpstr>微软雅黑</vt:lpstr>
      <vt:lpstr>Wingdings</vt:lpstr>
      <vt:lpstr>Cambria Math</vt:lpstr>
      <vt:lpstr>Arial Unicode MS</vt:lpstr>
      <vt:lpstr>Calibri</vt:lpstr>
      <vt:lpstr>Office 主题​​</vt:lpstr>
      <vt:lpstr>先导课 如何安装Ubuntu系统</vt:lpstr>
      <vt:lpstr>本书内容安排</vt:lpstr>
      <vt:lpstr>PowerPoint 演示文稿</vt:lpstr>
      <vt:lpstr>内容概要</vt:lpstr>
      <vt:lpstr>1. 操作系统概念</vt:lpstr>
      <vt:lpstr>1. 操作系统概念</vt:lpstr>
      <vt:lpstr>1. 操作系统概念</vt:lpstr>
      <vt:lpstr>1. 操作系统概念</vt:lpstr>
      <vt:lpstr>1. 操作系统概念</vt:lpstr>
      <vt:lpstr>1. 操作系统概念</vt:lpstr>
      <vt:lpstr>1. 操作系统概念</vt:lpstr>
      <vt:lpstr>1. 操作系统概念</vt:lpstr>
      <vt:lpstr>1. 操作系统概念</vt:lpstr>
      <vt:lpstr>1. 操作系统概念</vt:lpstr>
      <vt:lpstr>1. 操作系统概念</vt:lpstr>
      <vt:lpstr>内容概要</vt:lpstr>
      <vt:lpstr>2. Linux操作系统</vt:lpstr>
      <vt:lpstr>2. Linux操作系统</vt:lpstr>
      <vt:lpstr>2. Linux操作系统</vt:lpstr>
      <vt:lpstr>内容概要</vt:lpstr>
      <vt:lpstr>3. Ubuntu发行版</vt:lpstr>
      <vt:lpstr>内容概要</vt:lpstr>
      <vt:lpstr>4. 安装Ubuntu系统</vt:lpstr>
      <vt:lpstr>4. 安装Ubuntu系统</vt:lpstr>
      <vt:lpstr>4. 安装Ubuntu系统</vt:lpstr>
      <vt:lpstr>4. 安装Ubuntu系统</vt:lpstr>
      <vt:lpstr>4. 安装Ubuntu系统</vt:lpstr>
      <vt:lpstr>4. 安装Ubuntu系统</vt:lpstr>
      <vt:lpstr>4. 安装Ubuntu系统</vt:lpstr>
      <vt:lpstr>4. 安装Ubuntu系统</vt:lpstr>
      <vt:lpstr>4. 安装Ubuntu系统</vt:lpstr>
      <vt:lpstr>4. 安装Ubuntu系统</vt:lpstr>
      <vt:lpstr>内容概要</vt:lpstr>
      <vt:lpstr>5. Ubuntu系统基础入门</vt:lpstr>
      <vt:lpstr>5. Ubuntu系统基础入门</vt:lpstr>
      <vt:lpstr>5. Ubuntu系统基础入门</vt:lpstr>
      <vt:lpstr>5. Ubuntu系统基础入门</vt:lpstr>
      <vt:lpstr>PowerPoint 演示文稿</vt:lpstr>
      <vt:lpstr>工具软件</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523</cp:revision>
  <dcterms:created xsi:type="dcterms:W3CDTF">2019-06-19T02:08:00Z</dcterms:created>
  <dcterms:modified xsi:type="dcterms:W3CDTF">2022-05-17T19:26:34Z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16F809058E8F46C7BF6A141AC5748AA4</vt:lpwstr>
  </property>
</Properties>
</file>